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notesMasters/_rels/notesMaster1.xml.rels" ContentType="application/vnd.openxmlformats-package.relationship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notesSlides/notesSlide1.xml" ContentType="application/vnd.openxmlformats-officedocument.presentationml.notesSlide+xml"/>
  <Override PartName="/ppt/notesSlides/_rels/notesSlide1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_rels/presentation.xml.rels" ContentType="application/vnd.openxmlformats-package.relationships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21.xml" ContentType="application/vnd.openxmlformats-officedocument.presentationml.slide+xml"/>
  <Override PartName="/ppt/slides/slide4.xml" ContentType="application/vnd.openxmlformats-officedocument.presentationml.slide+xml"/>
  <Override PartName="/ppt/slides/slide22.xml" ContentType="application/vnd.openxmlformats-officedocument.presentationml.slide+xml"/>
  <Override PartName="/ppt/slides/slide5.xml" ContentType="application/vnd.openxmlformats-officedocument.presentationml.slide+xml"/>
  <Override PartName="/ppt/slides/slide23.xml" ContentType="application/vnd.openxmlformats-officedocument.presentationml.slide+xml"/>
  <Override PartName="/ppt/slides/slide6.xml" ContentType="application/vnd.openxmlformats-officedocument.presentationml.slide+xml"/>
  <Override PartName="/ppt/slides/slide24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17.xml.rels" ContentType="application/vnd.openxmlformats-package.relationships+xml"/>
  <Override PartName="/ppt/slides/_rels/slide18.xml.rels" ContentType="application/vnd.openxmlformats-package.relationships+xml"/>
  <Override PartName="/ppt/slides/_rels/slide19.xml.rels" ContentType="application/vnd.openxmlformats-package.relationships+xml"/>
  <Override PartName="/ppt/slides/_rels/slide20.xml.rels" ContentType="application/vnd.openxmlformats-package.relationships+xml"/>
  <Override PartName="/ppt/slides/_rels/slide21.xml.rels" ContentType="application/vnd.openxmlformats-package.relationships+xml"/>
  <Override PartName="/ppt/slides/_rels/slide22.xml.rels" ContentType="application/vnd.openxmlformats-package.relationships+xml"/>
  <Override PartName="/ppt/slides/_rels/slide23.xml.rels" ContentType="application/vnd.openxmlformats-package.relationships+xml"/>
  <Override PartName="/ppt/slides/_rels/slide24.xml.rels" ContentType="application/vnd.openxmlformats-package.relationships+xml"/>
  <Override PartName="/ppt/media/image51.png" ContentType="image/png"/>
  <Override PartName="/ppt/media/image9.jpeg" ContentType="image/jpeg"/>
  <Override PartName="/ppt/media/image28.png" ContentType="image/png"/>
  <Override PartName="/ppt/media/image1.jpeg" ContentType="image/jpeg"/>
  <Override PartName="/ppt/media/image56.jpeg" ContentType="image/jpeg"/>
  <Override PartName="/ppt/media/image2.png" ContentType="image/png"/>
  <Override PartName="/ppt/media/image48.png" ContentType="image/png"/>
  <Override PartName="/ppt/media/image3.jpeg" ContentType="image/jpeg"/>
  <Override PartName="/ppt/media/image4.png" ContentType="image/png"/>
  <Override PartName="/ppt/media/image5.jpeg" ContentType="image/jpeg"/>
  <Override PartName="/ppt/media/image34.jpeg" ContentType="image/jpeg"/>
  <Override PartName="/ppt/media/image6.png" ContentType="image/png"/>
  <Override PartName="/ppt/media/image31.png" ContentType="image/png"/>
  <Override PartName="/ppt/media/image7.jpeg" ContentType="image/jpeg"/>
  <Override PartName="/ppt/media/image8.png" ContentType="image/png"/>
  <Override PartName="/ppt/media/image10.png" ContentType="image/png"/>
  <Override PartName="/ppt/media/image11.jpeg" ContentType="image/jpeg"/>
  <Override PartName="/ppt/media/image12.jpeg" ContentType="image/jpeg"/>
  <Override PartName="/ppt/media/image46.jpeg" ContentType="image/jpeg"/>
  <Override PartName="/ppt/media/image13.png" ContentType="image/png"/>
  <Override PartName="/ppt/media/image29.png" ContentType="image/png"/>
  <Override PartName="/ppt/media/image14.jpeg" ContentType="image/jpeg"/>
  <Override PartName="/ppt/media/image15.png" ContentType="image/png"/>
  <Override PartName="/ppt/media/image16.jpeg" ContentType="image/jpeg"/>
  <Override PartName="/ppt/media/image24.jpeg" ContentType="image/jpeg"/>
  <Override PartName="/ppt/media/image17.png" ContentType="image/png"/>
  <Override PartName="/ppt/media/image52.jpeg" ContentType="image/jpeg"/>
  <Override PartName="/ppt/media/image18.png" ContentType="image/png"/>
  <Override PartName="/ppt/media/image22.png" ContentType="image/png"/>
  <Override PartName="/ppt/media/image19.jpeg" ContentType="image/jpeg"/>
  <Override PartName="/ppt/media/image20.png" ContentType="image/png"/>
  <Override PartName="/ppt/media/image21.jpeg" ContentType="image/jpeg"/>
  <Override PartName="/ppt/media/image23.png" ContentType="image/png"/>
  <Override PartName="/ppt/media/image36.jpeg" ContentType="image/jpeg"/>
  <Override PartName="/ppt/media/image25.png" ContentType="image/png"/>
  <Override PartName="/ppt/media/image26.png" ContentType="image/png"/>
  <Override PartName="/ppt/media/image47.png" ContentType="image/png"/>
  <Override PartName="/ppt/media/image27.jpeg" ContentType="image/jpeg"/>
  <Override PartName="/ppt/media/image32.png" ContentType="image/png"/>
  <Override PartName="/ppt/media/image30.jpeg" ContentType="image/jpeg"/>
  <Override PartName="/ppt/media/image33.png" ContentType="image/png"/>
  <Override PartName="/ppt/media/image35.png" ContentType="image/png"/>
  <Override PartName="/ppt/media/image37.png" ContentType="image/png"/>
  <Override PartName="/ppt/media/image45.png" ContentType="image/png"/>
  <Override PartName="/ppt/media/image38.jpeg" ContentType="image/jpeg"/>
  <Override PartName="/ppt/media/image39.png" ContentType="image/png"/>
  <Override PartName="/ppt/media/image40.png" ContentType="image/png"/>
  <Override PartName="/ppt/media/image41.jpeg" ContentType="image/jpeg"/>
  <Override PartName="/ppt/media/image42.png" ContentType="image/png"/>
  <Override PartName="/ppt/media/image49.jpeg" ContentType="image/jpeg"/>
  <Override PartName="/ppt/media/image43.png" ContentType="image/png"/>
  <Override PartName="/ppt/media/image44.jpeg" ContentType="image/jpeg"/>
  <Override PartName="/ppt/media/image50.png" ContentType="image/png"/>
  <Override PartName="/ppt/media/image53.png" ContentType="image/png"/>
  <Override PartName="/ppt/media/image54.jpeg" ContentType="image/jpeg"/>
  <Override PartName="/ppt/media/image55.png" ContentType="image/png"/>
  <Override PartName="/ppt/media/image57.png" ContentType="image/png"/>
  <Override PartName="/ppt/media/image58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</p:sldIdLst>
  <p:sldSz cx="12192000" cy="6858000"/>
  <p:notesSz cx="6858000" cy="91440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<Relationship Id="rId24" Type="http://schemas.openxmlformats.org/officeDocument/2006/relationships/slide" Target="slides/slide20.xml"/><Relationship Id="rId25" Type="http://schemas.openxmlformats.org/officeDocument/2006/relationships/slide" Target="slides/slide21.xml"/><Relationship Id="rId26" Type="http://schemas.openxmlformats.org/officeDocument/2006/relationships/slide" Target="slides/slide22.xml"/><Relationship Id="rId27" Type="http://schemas.openxmlformats.org/officeDocument/2006/relationships/slide" Target="slides/slide23.xml"/><Relationship Id="rId28" Type="http://schemas.openxmlformats.org/officeDocument/2006/relationships/slide" Target="slides/slide24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3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it-IT" sz="4400" spc="-1" strike="noStrike">
                <a:latin typeface="Arial"/>
              </a:rPr>
              <a:t>Fai clic per spostare la diapositiva</a:t>
            </a:r>
            <a:endParaRPr b="0" lang="it-IT" sz="4400" spc="-1" strike="noStrike">
              <a:latin typeface="Arial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r>
              <a:rPr b="0" lang="it-IT" sz="2000" spc="-1" strike="noStrike">
                <a:latin typeface="Arial"/>
              </a:rPr>
              <a:t>Fai clic per modificare il formato delle note</a:t>
            </a:r>
            <a:endParaRPr b="0" lang="it-IT" sz="2000" spc="-1" strike="noStrike">
              <a:latin typeface="Arial"/>
            </a:endParaRPr>
          </a:p>
        </p:txBody>
      </p:sp>
      <p:sp>
        <p:nvSpPr>
          <p:cNvPr id="78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r>
              <a:rPr b="0" lang="it-IT" sz="1400" spc="-1" strike="noStrike">
                <a:latin typeface="Times New Roman"/>
              </a:rPr>
              <a:t> </a:t>
            </a:r>
            <a:endParaRPr b="0" lang="it-IT" sz="1400" spc="-1" strike="noStrike">
              <a:latin typeface="Times New Roman"/>
            </a:endParaRPr>
          </a:p>
        </p:txBody>
      </p:sp>
      <p:sp>
        <p:nvSpPr>
          <p:cNvPr id="79" name="PlaceHolder 4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algn="r"/>
            <a:r>
              <a:rPr b="0" lang="it-IT" sz="1400" spc="-1" strike="noStrike">
                <a:latin typeface="Times New Roman"/>
              </a:rPr>
              <a:t> </a:t>
            </a:r>
            <a:endParaRPr b="0" lang="it-IT" sz="1400" spc="-1" strike="noStrike">
              <a:latin typeface="Times New Roman"/>
            </a:endParaRPr>
          </a:p>
        </p:txBody>
      </p:sp>
      <p:sp>
        <p:nvSpPr>
          <p:cNvPr id="80" name="PlaceHolder 5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r>
              <a:rPr b="0" lang="it-IT" sz="1400" spc="-1" strike="noStrike">
                <a:latin typeface="Times New Roman"/>
              </a:rPr>
              <a:t> </a:t>
            </a:r>
            <a:endParaRPr b="0" lang="it-IT" sz="1400" spc="-1" strike="noStrike">
              <a:latin typeface="Times New Roman"/>
            </a:endParaRPr>
          </a:p>
        </p:txBody>
      </p:sp>
      <p:sp>
        <p:nvSpPr>
          <p:cNvPr id="81" name="PlaceHolder 6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pPr algn="r"/>
            <a:fld id="{BF9A7550-FB71-471E-9A56-7027094C66E4}" type="slidenum">
              <a:rPr b="0" lang="it-IT" sz="1400" spc="-1" strike="noStrike">
                <a:latin typeface="Times New Roman"/>
              </a:rPr>
              <a:t>1</a:t>
            </a:fld>
            <a:endParaRPr b="0" lang="it-IT" sz="1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
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PlaceHolder 1"/>
          <p:cNvSpPr>
            <a:spLocks noGrp="1"/>
          </p:cNvSpPr>
          <p:nvPr>
            <p:ph type="sldImg"/>
          </p:nvPr>
        </p:nvSpPr>
        <p:spPr>
          <a:xfrm>
            <a:off x="380880" y="685800"/>
            <a:ext cx="6094800" cy="3427920"/>
          </a:xfrm>
          <a:prstGeom prst="rect">
            <a:avLst/>
          </a:prstGeom>
        </p:spPr>
      </p:sp>
      <p:sp>
        <p:nvSpPr>
          <p:cNvPr id="244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320" cy="4113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000" spc="-1" strike="noStrike">
              <a:latin typeface="Arial"/>
            </a:endParaRPr>
          </a:p>
        </p:txBody>
      </p:sp>
      <p:sp>
        <p:nvSpPr>
          <p:cNvPr id="245" name="CustomShape 3"/>
          <p:cNvSpPr/>
          <p:nvPr/>
        </p:nvSpPr>
        <p:spPr>
          <a:xfrm>
            <a:off x="3884760" y="8685360"/>
            <a:ext cx="2970720" cy="456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 algn="r">
              <a:lnSpc>
                <a:spcPct val="100000"/>
              </a:lnSpc>
            </a:pPr>
            <a:fld id="{69265A60-E7FD-419B-9219-8770DF69EC71}" type="slidenum">
              <a:rPr b="0" lang="it-IT" sz="1200" spc="-1" strike="noStrike">
                <a:solidFill>
                  <a:srgbClr val="000000"/>
                </a:solidFill>
                <a:latin typeface="+mn-lt"/>
                <a:ea typeface="+mn-ea"/>
              </a:rPr>
              <a:t>1</a:t>
            </a:fld>
            <a:endParaRPr b="0" lang="it-IT" sz="1200" spc="-1" strike="noStrike">
              <a:latin typeface="Arial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it-IT" sz="4400" spc="-1" strike="noStrike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it-IT" sz="4400" spc="-1" strike="noStrike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it-IT" sz="4400" spc="-1" strike="noStrike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it-IT" sz="4400" spc="-1" strike="noStrike"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it-IT" sz="4400" spc="-1" strike="noStrike"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it-IT" sz="4400" spc="-1" strike="noStrike"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it-IT" sz="4400" spc="-1" strike="noStrike"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it-IT" sz="4400" spc="-1" strike="noStrike"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5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it-IT" sz="44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it-IT" sz="4400" spc="-1" strike="noStrike"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it-IT" sz="4400" spc="-1" strike="noStrike"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it-IT" sz="4400" spc="-1" strike="noStrike"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it-IT" sz="4400" spc="-1" strike="noStrike"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68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it-IT" sz="4400" spc="-1" strike="noStrike"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73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74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75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it-IT" sz="4400" spc="-1" strike="noStrike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it-IT" sz="4400" spc="-1" strike="noStrike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it-IT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it-IT" sz="4400" spc="-1" strike="noStrike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it-IT" sz="4400" spc="-1" strike="noStrike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it-IT" sz="4400" spc="-1" strike="noStrike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609480" y="273240"/>
            <a:ext cx="10972080" cy="114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r>
              <a:rPr b="0" lang="it-IT" sz="1800" spc="-1" strike="noStrike">
                <a:latin typeface="Arial"/>
              </a:rPr>
              <a:t>Fai clic per modificare il formato del testo del titolo</a:t>
            </a:r>
            <a:endParaRPr b="0" lang="it-IT" sz="1800" spc="-1" strike="noStrike"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080" cy="3976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1800" spc="-1" strike="noStrike">
                <a:latin typeface="Arial"/>
              </a:rPr>
              <a:t>Fai clic per modificare il formato del testo della struttura</a:t>
            </a:r>
            <a:endParaRPr b="0" lang="it-IT" sz="18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it-IT" sz="1800" spc="-1" strike="noStrike">
                <a:latin typeface="Arial"/>
              </a:rPr>
              <a:t>Secondo livello struttura</a:t>
            </a:r>
            <a:endParaRPr b="0" lang="it-IT" sz="1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1800" spc="-1" strike="noStrike">
                <a:latin typeface="Arial"/>
              </a:rPr>
              <a:t>Terzo livello struttura</a:t>
            </a:r>
            <a:endParaRPr b="0" lang="it-IT" sz="18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it-IT" sz="1800" spc="-1" strike="noStrike">
                <a:latin typeface="Arial"/>
              </a:rPr>
              <a:t>Quarto livello struttura</a:t>
            </a:r>
            <a:endParaRPr b="0" lang="it-IT" sz="18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1800" spc="-1" strike="noStrike">
                <a:latin typeface="Arial"/>
              </a:rPr>
              <a:t>Quinto livello struttura</a:t>
            </a:r>
            <a:endParaRPr b="0" lang="it-IT" sz="18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1800" spc="-1" strike="noStrike">
                <a:latin typeface="Arial"/>
              </a:rPr>
              <a:t>Sesto livello struttura</a:t>
            </a:r>
            <a:endParaRPr b="0" lang="it-IT" sz="18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1800" spc="-1" strike="noStrike">
                <a:latin typeface="Arial"/>
              </a:rPr>
              <a:t>Settimo livello struttura</a:t>
            </a:r>
            <a:endParaRPr b="0" lang="it-IT" sz="18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it-IT" sz="4400" spc="-1" strike="noStrike">
                <a:latin typeface="Arial"/>
              </a:rPr>
              <a:t>Fai clic per modificare il formato del testo del titolo</a:t>
            </a:r>
            <a:endParaRPr b="0" lang="it-IT" sz="4400" spc="-1" strike="noStrike">
              <a:latin typeface="Arial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3200" spc="-1" strike="noStrike">
                <a:latin typeface="Arial"/>
              </a:rPr>
              <a:t>Fai clic per modificare il formato del testo della struttura</a:t>
            </a:r>
            <a:endParaRPr b="0" lang="it-IT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it-IT" sz="2800" spc="-1" strike="noStrike">
                <a:latin typeface="Arial"/>
              </a:rPr>
              <a:t>Secondo livello struttura</a:t>
            </a:r>
            <a:endParaRPr b="0" lang="it-IT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400" spc="-1" strike="noStrike">
                <a:latin typeface="Arial"/>
              </a:rPr>
              <a:t>Terzo livello struttura</a:t>
            </a:r>
            <a:endParaRPr b="0" lang="it-IT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it-IT" sz="2000" spc="-1" strike="noStrike">
                <a:latin typeface="Arial"/>
              </a:rPr>
              <a:t>Quarto livello struttura</a:t>
            </a:r>
            <a:endParaRPr b="0" lang="it-IT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000" spc="-1" strike="noStrike">
                <a:latin typeface="Arial"/>
              </a:rPr>
              <a:t>Quinto livello struttura</a:t>
            </a:r>
            <a:endParaRPr b="0" lang="it-IT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000" spc="-1" strike="noStrike">
                <a:latin typeface="Arial"/>
              </a:rPr>
              <a:t>Sesto livello struttura</a:t>
            </a:r>
            <a:endParaRPr b="0" lang="it-IT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000" spc="-1" strike="noStrike">
                <a:latin typeface="Arial"/>
              </a:rPr>
              <a:t>Settimo livello struttura</a:t>
            </a:r>
            <a:endParaRPr b="0" lang="it-IT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20.png"/><Relationship Id="rId2" Type="http://schemas.openxmlformats.org/officeDocument/2006/relationships/image" Target="../media/image21.jpeg"/><Relationship Id="rId3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22.png"/><Relationship Id="rId2" Type="http://schemas.openxmlformats.org/officeDocument/2006/relationships/image" Target="../media/image23.png"/><Relationship Id="rId3" Type="http://schemas.openxmlformats.org/officeDocument/2006/relationships/image" Target="../media/image24.jpeg"/><Relationship Id="rId4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25.png"/><Relationship Id="rId2" Type="http://schemas.openxmlformats.org/officeDocument/2006/relationships/image" Target="../media/image26.png"/><Relationship Id="rId3" Type="http://schemas.openxmlformats.org/officeDocument/2006/relationships/image" Target="../media/image27.jpeg"/><Relationship Id="rId4" Type="http://schemas.openxmlformats.org/officeDocument/2006/relationships/slideLayout" Target="../slideLayouts/slideLayout1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28.png"/><Relationship Id="rId2" Type="http://schemas.openxmlformats.org/officeDocument/2006/relationships/image" Target="../media/image29.png"/><Relationship Id="rId3" Type="http://schemas.openxmlformats.org/officeDocument/2006/relationships/image" Target="../media/image30.jpeg"/><Relationship Id="rId4" Type="http://schemas.openxmlformats.org/officeDocument/2006/relationships/slideLayout" Target="../slideLayouts/slideLayout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31.png"/><Relationship Id="rId2" Type="http://schemas.openxmlformats.org/officeDocument/2006/relationships/image" Target="../media/image32.png"/><Relationship Id="rId3" Type="http://schemas.openxmlformats.org/officeDocument/2006/relationships/image" Target="../media/image33.png"/><Relationship Id="rId4" Type="http://schemas.openxmlformats.org/officeDocument/2006/relationships/image" Target="../media/image34.jpeg"/><Relationship Id="rId5" Type="http://schemas.openxmlformats.org/officeDocument/2006/relationships/slideLayout" Target="../slideLayouts/slideLayout13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35.png"/><Relationship Id="rId2" Type="http://schemas.openxmlformats.org/officeDocument/2006/relationships/image" Target="../media/image36.jpeg"/><Relationship Id="rId3" Type="http://schemas.openxmlformats.org/officeDocument/2006/relationships/slideLayout" Target="../slideLayouts/slideLayout13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37.png"/><Relationship Id="rId2" Type="http://schemas.openxmlformats.org/officeDocument/2006/relationships/image" Target="../media/image38.jpeg"/><Relationship Id="rId3" Type="http://schemas.openxmlformats.org/officeDocument/2006/relationships/slideLayout" Target="../slideLayouts/slideLayout13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39.png"/><Relationship Id="rId2" Type="http://schemas.openxmlformats.org/officeDocument/2006/relationships/image" Target="../media/image40.png"/><Relationship Id="rId3" Type="http://schemas.openxmlformats.org/officeDocument/2006/relationships/image" Target="../media/image41.jpeg"/><Relationship Id="rId4" Type="http://schemas.openxmlformats.org/officeDocument/2006/relationships/slideLayout" Target="../slideLayouts/slideLayout13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42.png"/><Relationship Id="rId2" Type="http://schemas.openxmlformats.org/officeDocument/2006/relationships/image" Target="../media/image43.png"/><Relationship Id="rId3" Type="http://schemas.openxmlformats.org/officeDocument/2006/relationships/image" Target="../media/image44.jpeg"/><Relationship Id="rId4" Type="http://schemas.openxmlformats.org/officeDocument/2006/relationships/slideLayout" Target="../slideLayouts/slideLayout13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45.png"/><Relationship Id="rId2" Type="http://schemas.openxmlformats.org/officeDocument/2006/relationships/image" Target="../media/image46.jpeg"/><Relationship Id="rId3" Type="http://schemas.openxmlformats.org/officeDocument/2006/relationships/slideLayout" Target="../slideLayouts/slideLayout1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image" Target="../media/image3.jpeg"/><Relationship Id="rId3" Type="http://schemas.openxmlformats.org/officeDocument/2006/relationships/slideLayout" Target="../slideLayouts/slideLayout13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47.png"/><Relationship Id="rId2" Type="http://schemas.openxmlformats.org/officeDocument/2006/relationships/image" Target="../media/image48.png"/><Relationship Id="rId3" Type="http://schemas.openxmlformats.org/officeDocument/2006/relationships/image" Target="../media/image49.jpeg"/><Relationship Id="rId4" Type="http://schemas.openxmlformats.org/officeDocument/2006/relationships/slideLayout" Target="../slideLayouts/slideLayout13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50.png"/><Relationship Id="rId2" Type="http://schemas.openxmlformats.org/officeDocument/2006/relationships/image" Target="../media/image51.png"/><Relationship Id="rId3" Type="http://schemas.openxmlformats.org/officeDocument/2006/relationships/image" Target="../media/image52.jpeg"/><Relationship Id="rId4" Type="http://schemas.openxmlformats.org/officeDocument/2006/relationships/slideLayout" Target="../slideLayouts/slideLayout13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image" Target="../media/image53.png"/><Relationship Id="rId2" Type="http://schemas.openxmlformats.org/officeDocument/2006/relationships/image" Target="../media/image54.jpeg"/><Relationship Id="rId3" Type="http://schemas.openxmlformats.org/officeDocument/2006/relationships/slideLayout" Target="../slideLayouts/slideLayout13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hyperlink" Target="https://www.spid.gov.it/" TargetMode="External"/><Relationship Id="rId2" Type="http://schemas.openxmlformats.org/officeDocument/2006/relationships/hyperlink" Target="https://www.spid.gov.it/" TargetMode="External"/><Relationship Id="rId3" Type="http://schemas.openxmlformats.org/officeDocument/2006/relationships/image" Target="../media/image55.png"/><Relationship Id="rId4" Type="http://schemas.openxmlformats.org/officeDocument/2006/relationships/image" Target="../media/image56.jpeg"/><Relationship Id="rId5" Type="http://schemas.openxmlformats.org/officeDocument/2006/relationships/slideLayout" Target="../slideLayouts/slideLayout13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image" Target="../media/image57.png"/><Relationship Id="rId2" Type="http://schemas.openxmlformats.org/officeDocument/2006/relationships/image" Target="../media/image58.jpeg"/><Relationship Id="rId3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image" Target="../media/image5.jpeg"/><Relationship Id="rId3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image" Target="../media/image7.jpeg"/><Relationship Id="rId3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image" Target="../media/image9.jpeg"/><Relationship Id="rId3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hyperlink" Target="https://www.spid.gov.it/" TargetMode="External"/><Relationship Id="rId2" Type="http://schemas.openxmlformats.org/officeDocument/2006/relationships/hyperlink" Target="https://www.spid.gov.it/" TargetMode="External"/><Relationship Id="rId3" Type="http://schemas.openxmlformats.org/officeDocument/2006/relationships/image" Target="../media/image10.png"/><Relationship Id="rId4" Type="http://schemas.openxmlformats.org/officeDocument/2006/relationships/image" Target="../media/image11.jpeg"/><Relationship Id="rId5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2.jpeg"/><Relationship Id="rId2" Type="http://schemas.openxmlformats.org/officeDocument/2006/relationships/image" Target="../media/image13.png"/><Relationship Id="rId3" Type="http://schemas.openxmlformats.org/officeDocument/2006/relationships/image" Target="../media/image14.jpeg"/><Relationship Id="rId4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5.png"/><Relationship Id="rId2" Type="http://schemas.openxmlformats.org/officeDocument/2006/relationships/image" Target="../media/image16.jpeg"/><Relationship Id="rId3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7.png"/><Relationship Id="rId2" Type="http://schemas.openxmlformats.org/officeDocument/2006/relationships/image" Target="../media/image18.png"/><Relationship Id="rId3" Type="http://schemas.openxmlformats.org/officeDocument/2006/relationships/image" Target="../media/image19.jpeg"/><Relationship Id="rId4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CustomShape 1"/>
          <p:cNvSpPr/>
          <p:nvPr/>
        </p:nvSpPr>
        <p:spPr>
          <a:xfrm>
            <a:off x="300600" y="3538440"/>
            <a:ext cx="11589840" cy="1257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90000"/>
              </a:lnSpc>
            </a:pPr>
            <a:endParaRPr b="0" lang="it-IT" sz="1800" spc="-1" strike="noStrike">
              <a:latin typeface="Arial"/>
            </a:endParaRPr>
          </a:p>
          <a:p>
            <a:pPr algn="ctr">
              <a:lnSpc>
                <a:spcPct val="90000"/>
              </a:lnSpc>
            </a:pPr>
            <a:r>
              <a:rPr b="1" lang="it-IT" sz="5400" spc="-1" strike="noStrike">
                <a:solidFill>
                  <a:srgbClr val="000000"/>
                </a:solidFill>
                <a:latin typeface="Open Sans"/>
                <a:ea typeface="Open Sans"/>
              </a:rPr>
              <a:t>DICHIARAZIONE DI RESIDENZA</a:t>
            </a:r>
            <a:br/>
            <a:r>
              <a:rPr b="1" lang="it-IT" sz="4800" spc="-1" strike="noStrike">
                <a:solidFill>
                  <a:srgbClr val="000000"/>
                </a:solidFill>
                <a:latin typeface="Open Sans"/>
                <a:ea typeface="Open Sans"/>
              </a:rPr>
              <a:t>PROVENIENTE DA ALTRO COMUNE</a:t>
            </a:r>
            <a:br/>
            <a:endParaRPr b="0" lang="it-IT" sz="4800" spc="-1" strike="noStrike">
              <a:latin typeface="Arial"/>
            </a:endParaRPr>
          </a:p>
        </p:txBody>
      </p:sp>
      <p:sp>
        <p:nvSpPr>
          <p:cNvPr id="83" name="CustomShape 2"/>
          <p:cNvSpPr/>
          <p:nvPr/>
        </p:nvSpPr>
        <p:spPr>
          <a:xfrm>
            <a:off x="1657440" y="4963320"/>
            <a:ext cx="8834400" cy="1050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90000"/>
              </a:lnSpc>
              <a:spcBef>
                <a:spcPts val="1001"/>
              </a:spcBef>
            </a:pPr>
            <a:r>
              <a:rPr b="1" lang="it-IT" sz="5400" spc="-1" strike="noStrike">
                <a:solidFill>
                  <a:srgbClr val="000000"/>
                </a:solidFill>
                <a:latin typeface="Open Sans"/>
                <a:ea typeface="Open Sans"/>
              </a:rPr>
              <a:t>Guida per il cittadino</a:t>
            </a:r>
            <a:endParaRPr b="0" lang="it-IT" sz="5400" spc="-1" strike="noStrike">
              <a:latin typeface="Arial"/>
            </a:endParaRPr>
          </a:p>
        </p:txBody>
      </p:sp>
      <p:sp>
        <p:nvSpPr>
          <p:cNvPr id="84" name="CustomShape 3"/>
          <p:cNvSpPr/>
          <p:nvPr/>
        </p:nvSpPr>
        <p:spPr>
          <a:xfrm>
            <a:off x="2385000" y="1094040"/>
            <a:ext cx="8802000" cy="1369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it-IT" sz="4800" spc="-1" strike="noStrike">
                <a:solidFill>
                  <a:srgbClr val="808080"/>
                </a:solidFill>
                <a:latin typeface="Open Sans"/>
                <a:ea typeface="Open Sans"/>
              </a:rPr>
              <a:t>COMUNE DI </a:t>
            </a:r>
            <a:r>
              <a:rPr b="1" lang="it-IT" sz="4800" spc="-1" strike="noStrike">
                <a:solidFill>
                  <a:srgbClr val="c00000"/>
                </a:solidFill>
                <a:latin typeface="Open Sans"/>
                <a:ea typeface="Open Sans"/>
              </a:rPr>
              <a:t>CAPANNOLI</a:t>
            </a:r>
            <a:endParaRPr b="0" lang="it-IT" sz="4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it-IT" sz="3600" spc="-1" strike="noStrike">
                <a:solidFill>
                  <a:srgbClr val="000000"/>
                </a:solidFill>
                <a:latin typeface="Open Sans"/>
                <a:ea typeface="Open Sans"/>
              </a:rPr>
              <a:t>SERVIZI DEMOGRAFICI</a:t>
            </a:r>
            <a:endParaRPr b="0" lang="it-IT" sz="3600" spc="-1" strike="noStrike">
              <a:latin typeface="Arial"/>
            </a:endParaRPr>
          </a:p>
        </p:txBody>
      </p:sp>
      <p:sp>
        <p:nvSpPr>
          <p:cNvPr id="85" name="Line 4"/>
          <p:cNvSpPr/>
          <p:nvPr/>
        </p:nvSpPr>
        <p:spPr>
          <a:xfrm>
            <a:off x="1074240" y="2608200"/>
            <a:ext cx="10001160" cy="0"/>
          </a:xfrm>
          <a:prstGeom prst="line">
            <a:avLst/>
          </a:prstGeom>
          <a:ln w="28440">
            <a:solidFill>
              <a:srgbClr val="c0000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86" name="" descr=""/>
          <p:cNvPicPr/>
          <p:nvPr/>
        </p:nvPicPr>
        <p:blipFill>
          <a:blip r:embed="rId1"/>
          <a:stretch/>
        </p:blipFill>
        <p:spPr>
          <a:xfrm>
            <a:off x="1080000" y="635760"/>
            <a:ext cx="1223640" cy="173988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34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CustomShape 1"/>
          <p:cNvSpPr/>
          <p:nvPr/>
        </p:nvSpPr>
        <p:spPr>
          <a:xfrm>
            <a:off x="838080" y="365040"/>
            <a:ext cx="10514520" cy="936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 algn="ctr">
              <a:lnSpc>
                <a:spcPct val="90000"/>
              </a:lnSpc>
            </a:pPr>
            <a:r>
              <a:rPr b="1" lang="it-IT" sz="4400" spc="-1" strike="noStrike" u="sng">
                <a:solidFill>
                  <a:srgbClr val="000000"/>
                </a:solidFill>
                <a:uFillTx/>
                <a:latin typeface="Open Sans"/>
                <a:ea typeface="Open Sans"/>
              </a:rPr>
              <a:t>AVVIO DELLA PRATICA</a:t>
            </a:r>
            <a:endParaRPr b="0" lang="it-IT" sz="4400" spc="-1" strike="noStrike">
              <a:latin typeface="Arial"/>
            </a:endParaRPr>
          </a:p>
        </p:txBody>
      </p:sp>
      <p:sp>
        <p:nvSpPr>
          <p:cNvPr id="139" name="CustomShape 2"/>
          <p:cNvSpPr/>
          <p:nvPr/>
        </p:nvSpPr>
        <p:spPr>
          <a:xfrm>
            <a:off x="838080" y="1303200"/>
            <a:ext cx="10514520" cy="4250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90000"/>
              </a:lnSpc>
              <a:spcBef>
                <a:spcPts val="1001"/>
              </a:spcBef>
            </a:pPr>
            <a:r>
              <a:rPr b="1" lang="it-IT" sz="3200" spc="-1" strike="noStrike" u="sng">
                <a:solidFill>
                  <a:srgbClr val="000000"/>
                </a:solidFill>
                <a:uFillTx/>
                <a:latin typeface="Open Sans"/>
                <a:ea typeface="Open Sans"/>
              </a:rPr>
              <a:t>Selezione familiari</a:t>
            </a:r>
            <a:endParaRPr b="0" lang="it-IT" sz="3200" spc="-1" strike="noStrike"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</a:pPr>
            <a:endParaRPr b="0" lang="it-IT" sz="3200" spc="-1" strike="noStrike">
              <a:latin typeface="Arial"/>
            </a:endParaRPr>
          </a:p>
          <a:p>
            <a:pPr marL="228600" indent="-22752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it-IT" sz="2400" spc="-1" strike="noStrike">
                <a:solidFill>
                  <a:srgbClr val="000000"/>
                </a:solidFill>
                <a:latin typeface="Calibri"/>
                <a:ea typeface="Open Sans"/>
              </a:rPr>
              <a:t>La pratica parte sempre dalla ricostruzione del nucleo familiare attuale del dichiarante, il quale può selezionare i componenti per i quali applicare la dichiarazione di residenza.</a:t>
            </a:r>
            <a:endParaRPr b="0" lang="it-IT" sz="2400" spc="-1" strike="noStrike">
              <a:latin typeface="Arial"/>
            </a:endParaRPr>
          </a:p>
          <a:p>
            <a:pPr marL="228600" indent="-22752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it-IT" sz="2400" spc="-1" strike="noStrike">
                <a:solidFill>
                  <a:srgbClr val="000000"/>
                </a:solidFill>
                <a:latin typeface="Calibri"/>
                <a:ea typeface="Open Sans"/>
              </a:rPr>
              <a:t>Il dichiarante è sempre selezionato per impostazione predefinita e non può deselezionarsi.</a:t>
            </a:r>
            <a:endParaRPr b="0" lang="it-IT" sz="2400" spc="-1" strike="noStrike">
              <a:latin typeface="Arial"/>
            </a:endParaRPr>
          </a:p>
        </p:txBody>
      </p:sp>
      <p:sp>
        <p:nvSpPr>
          <p:cNvPr id="140" name="Line 3"/>
          <p:cNvSpPr/>
          <p:nvPr/>
        </p:nvSpPr>
        <p:spPr>
          <a:xfrm>
            <a:off x="731520" y="5829120"/>
            <a:ext cx="10789920" cy="0"/>
          </a:xfrm>
          <a:prstGeom prst="line">
            <a:avLst/>
          </a:prstGeom>
          <a:ln w="19080">
            <a:solidFill>
              <a:srgbClr val="c0000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41" name="CustomShape 4"/>
          <p:cNvSpPr/>
          <p:nvPr/>
        </p:nvSpPr>
        <p:spPr>
          <a:xfrm>
            <a:off x="4384080" y="6104160"/>
            <a:ext cx="3923280" cy="394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it-IT" sz="2000" spc="-1" strike="noStrike">
                <a:solidFill>
                  <a:srgbClr val="808080"/>
                </a:solidFill>
                <a:latin typeface="Open Sans"/>
                <a:ea typeface="Open Sans"/>
              </a:rPr>
              <a:t>COMUNE DI </a:t>
            </a:r>
            <a:r>
              <a:rPr b="1" lang="it-IT" sz="2000" spc="-1" strike="noStrike">
                <a:solidFill>
                  <a:srgbClr val="c00000"/>
                </a:solidFill>
                <a:latin typeface="Open Sans"/>
                <a:ea typeface="Open Sans"/>
              </a:rPr>
              <a:t>CAPANNOLI</a:t>
            </a:r>
            <a:endParaRPr b="0" lang="it-IT" sz="2000" spc="-1" strike="noStrike">
              <a:latin typeface="Arial"/>
            </a:endParaRPr>
          </a:p>
        </p:txBody>
      </p:sp>
      <p:pic>
        <p:nvPicPr>
          <p:cNvPr id="142" name="Immagine 11" descr=""/>
          <p:cNvPicPr/>
          <p:nvPr/>
        </p:nvPicPr>
        <p:blipFill>
          <a:blip r:embed="rId1"/>
          <a:stretch/>
        </p:blipFill>
        <p:spPr>
          <a:xfrm>
            <a:off x="10716120" y="6343200"/>
            <a:ext cx="1245600" cy="361440"/>
          </a:xfrm>
          <a:prstGeom prst="rect">
            <a:avLst/>
          </a:prstGeom>
          <a:ln>
            <a:noFill/>
          </a:ln>
        </p:spPr>
      </p:pic>
      <p:pic>
        <p:nvPicPr>
          <p:cNvPr id="143" name="" descr=""/>
          <p:cNvPicPr/>
          <p:nvPr/>
        </p:nvPicPr>
        <p:blipFill>
          <a:blip r:embed="rId2"/>
          <a:stretch/>
        </p:blipFill>
        <p:spPr>
          <a:xfrm>
            <a:off x="3972600" y="5966640"/>
            <a:ext cx="563400" cy="80136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34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Immagine 14" descr=""/>
          <p:cNvPicPr/>
          <p:nvPr/>
        </p:nvPicPr>
        <p:blipFill>
          <a:blip r:embed="rId1"/>
          <a:stretch/>
        </p:blipFill>
        <p:spPr>
          <a:xfrm>
            <a:off x="1854360" y="1118160"/>
            <a:ext cx="8694360" cy="4672080"/>
          </a:xfrm>
          <a:prstGeom prst="rect">
            <a:avLst/>
          </a:prstGeom>
          <a:ln>
            <a:noFill/>
          </a:ln>
        </p:spPr>
      </p:pic>
      <p:sp>
        <p:nvSpPr>
          <p:cNvPr id="145" name="CustomShape 1"/>
          <p:cNvSpPr/>
          <p:nvPr/>
        </p:nvSpPr>
        <p:spPr>
          <a:xfrm rot="1544400">
            <a:off x="10209960" y="5317560"/>
            <a:ext cx="844200" cy="145080"/>
          </a:xfrm>
          <a:prstGeom prst="leftArrow">
            <a:avLst>
              <a:gd name="adj1" fmla="val 50000"/>
              <a:gd name="adj2" fmla="val 80352"/>
            </a:avLst>
          </a:prstGeom>
          <a:solidFill>
            <a:srgbClr val="c00000"/>
          </a:solidFill>
          <a:ln>
            <a:solidFill>
              <a:srgbClr val="c0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46" name="CustomShape 2"/>
          <p:cNvSpPr/>
          <p:nvPr/>
        </p:nvSpPr>
        <p:spPr>
          <a:xfrm>
            <a:off x="984960" y="4256640"/>
            <a:ext cx="272880" cy="429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>
              <a:lnSpc>
                <a:spcPct val="90000"/>
              </a:lnSpc>
            </a:pPr>
            <a:r>
              <a:rPr b="1" lang="it-IT" sz="1600" spc="-1" strike="noStrike">
                <a:solidFill>
                  <a:srgbClr val="ff0000"/>
                </a:solidFill>
                <a:latin typeface="Open Sans"/>
                <a:ea typeface="Open Sans"/>
              </a:rPr>
              <a:t>1</a:t>
            </a:r>
            <a:endParaRPr b="0" lang="it-IT" sz="1600" spc="-1" strike="noStrike">
              <a:latin typeface="Arial"/>
            </a:endParaRPr>
          </a:p>
        </p:txBody>
      </p:sp>
      <p:sp>
        <p:nvSpPr>
          <p:cNvPr id="147" name="CustomShape 3"/>
          <p:cNvSpPr/>
          <p:nvPr/>
        </p:nvSpPr>
        <p:spPr>
          <a:xfrm>
            <a:off x="11093400" y="5302800"/>
            <a:ext cx="272880" cy="429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>
              <a:lnSpc>
                <a:spcPct val="90000"/>
              </a:lnSpc>
            </a:pPr>
            <a:r>
              <a:rPr b="1" lang="it-IT" sz="1600" spc="-1" strike="noStrike">
                <a:solidFill>
                  <a:srgbClr val="ff0000"/>
                </a:solidFill>
                <a:latin typeface="Open Sans"/>
                <a:ea typeface="Open Sans"/>
              </a:rPr>
              <a:t>2</a:t>
            </a:r>
            <a:endParaRPr b="0" lang="it-IT" sz="1600" spc="-1" strike="noStrike">
              <a:latin typeface="Arial"/>
            </a:endParaRPr>
          </a:p>
        </p:txBody>
      </p:sp>
      <p:sp>
        <p:nvSpPr>
          <p:cNvPr id="148" name="CustomShape 4"/>
          <p:cNvSpPr/>
          <p:nvPr/>
        </p:nvSpPr>
        <p:spPr>
          <a:xfrm rot="9860400">
            <a:off x="1395720" y="4405680"/>
            <a:ext cx="844200" cy="145080"/>
          </a:xfrm>
          <a:prstGeom prst="leftArrow">
            <a:avLst>
              <a:gd name="adj1" fmla="val 50000"/>
              <a:gd name="adj2" fmla="val 80352"/>
            </a:avLst>
          </a:prstGeom>
          <a:solidFill>
            <a:srgbClr val="c00000"/>
          </a:solidFill>
          <a:ln>
            <a:solidFill>
              <a:srgbClr val="c0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49" name="Line 5"/>
          <p:cNvSpPr/>
          <p:nvPr/>
        </p:nvSpPr>
        <p:spPr>
          <a:xfrm>
            <a:off x="731520" y="5829120"/>
            <a:ext cx="10789920" cy="0"/>
          </a:xfrm>
          <a:prstGeom prst="line">
            <a:avLst/>
          </a:prstGeom>
          <a:ln w="19080">
            <a:solidFill>
              <a:srgbClr val="c0000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50" name="CustomShape 6"/>
          <p:cNvSpPr/>
          <p:nvPr/>
        </p:nvSpPr>
        <p:spPr>
          <a:xfrm>
            <a:off x="4384080" y="6104160"/>
            <a:ext cx="3923280" cy="394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it-IT" sz="2000" spc="-1" strike="noStrike">
                <a:solidFill>
                  <a:srgbClr val="808080"/>
                </a:solidFill>
                <a:latin typeface="Open Sans"/>
                <a:ea typeface="Open Sans"/>
              </a:rPr>
              <a:t>COMUNE DI </a:t>
            </a:r>
            <a:r>
              <a:rPr b="1" lang="it-IT" sz="2000" spc="-1" strike="noStrike">
                <a:solidFill>
                  <a:srgbClr val="c00000"/>
                </a:solidFill>
                <a:latin typeface="Open Sans"/>
                <a:ea typeface="Open Sans"/>
              </a:rPr>
              <a:t>CAPANNOLI</a:t>
            </a:r>
            <a:endParaRPr b="0" lang="it-IT" sz="2000" spc="-1" strike="noStrike">
              <a:latin typeface="Arial"/>
            </a:endParaRPr>
          </a:p>
        </p:txBody>
      </p:sp>
      <p:pic>
        <p:nvPicPr>
          <p:cNvPr id="151" name="Immagine 20" descr=""/>
          <p:cNvPicPr/>
          <p:nvPr/>
        </p:nvPicPr>
        <p:blipFill>
          <a:blip r:embed="rId2"/>
          <a:stretch/>
        </p:blipFill>
        <p:spPr>
          <a:xfrm>
            <a:off x="10716120" y="6343200"/>
            <a:ext cx="1245600" cy="361440"/>
          </a:xfrm>
          <a:prstGeom prst="rect">
            <a:avLst/>
          </a:prstGeom>
          <a:ln>
            <a:noFill/>
          </a:ln>
        </p:spPr>
      </p:pic>
      <p:sp>
        <p:nvSpPr>
          <p:cNvPr id="152" name="CustomShape 7"/>
          <p:cNvSpPr/>
          <p:nvPr/>
        </p:nvSpPr>
        <p:spPr>
          <a:xfrm>
            <a:off x="838080" y="365040"/>
            <a:ext cx="10514520" cy="936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 algn="ctr">
              <a:lnSpc>
                <a:spcPct val="90000"/>
              </a:lnSpc>
            </a:pPr>
            <a:r>
              <a:rPr b="1" lang="it-IT" sz="4400" spc="-1" strike="noStrike" u="sng">
                <a:solidFill>
                  <a:srgbClr val="000000"/>
                </a:solidFill>
                <a:uFillTx/>
                <a:latin typeface="Open Sans"/>
                <a:ea typeface="Open Sans"/>
              </a:rPr>
              <a:t>AVVIO DELLA PRATICA</a:t>
            </a:r>
            <a:endParaRPr b="0" lang="it-IT" sz="4400" spc="-1" strike="noStrike">
              <a:latin typeface="Arial"/>
            </a:endParaRPr>
          </a:p>
        </p:txBody>
      </p:sp>
      <p:sp>
        <p:nvSpPr>
          <p:cNvPr id="153" name="CustomShape 8"/>
          <p:cNvSpPr/>
          <p:nvPr/>
        </p:nvSpPr>
        <p:spPr>
          <a:xfrm rot="9860400">
            <a:off x="1412640" y="4075560"/>
            <a:ext cx="844200" cy="145080"/>
          </a:xfrm>
          <a:prstGeom prst="leftArrow">
            <a:avLst>
              <a:gd name="adj1" fmla="val 50000"/>
              <a:gd name="adj2" fmla="val 80352"/>
            </a:avLst>
          </a:prstGeom>
          <a:solidFill>
            <a:srgbClr val="c00000"/>
          </a:solidFill>
          <a:ln>
            <a:solidFill>
              <a:srgbClr val="c0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54" name="" descr=""/>
          <p:cNvPicPr/>
          <p:nvPr/>
        </p:nvPicPr>
        <p:blipFill>
          <a:blip r:embed="rId3"/>
          <a:stretch/>
        </p:blipFill>
        <p:spPr>
          <a:xfrm>
            <a:off x="3972600" y="5966640"/>
            <a:ext cx="563400" cy="80136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34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Picture 2" descr=""/>
          <p:cNvPicPr/>
          <p:nvPr/>
        </p:nvPicPr>
        <p:blipFill>
          <a:blip r:embed="rId1"/>
          <a:stretch/>
        </p:blipFill>
        <p:spPr>
          <a:xfrm>
            <a:off x="1191600" y="1100520"/>
            <a:ext cx="5980680" cy="4710240"/>
          </a:xfrm>
          <a:prstGeom prst="rect">
            <a:avLst/>
          </a:prstGeom>
          <a:ln w="9360">
            <a:noFill/>
          </a:ln>
        </p:spPr>
      </p:pic>
      <p:sp>
        <p:nvSpPr>
          <p:cNvPr id="156" name="CustomShape 1"/>
          <p:cNvSpPr/>
          <p:nvPr/>
        </p:nvSpPr>
        <p:spPr>
          <a:xfrm>
            <a:off x="838080" y="365040"/>
            <a:ext cx="10514520" cy="936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 fontScale="45000"/>
          </a:bodyPr>
          <a:p>
            <a:pPr algn="ctr">
              <a:lnSpc>
                <a:spcPct val="90000"/>
              </a:lnSpc>
            </a:pPr>
            <a:r>
              <a:rPr b="1" lang="it-IT" sz="4400" spc="-1" strike="noStrike" u="sng">
                <a:solidFill>
                  <a:srgbClr val="000000"/>
                </a:solidFill>
                <a:uFillTx/>
                <a:latin typeface="Open Sans"/>
                <a:ea typeface="Open Sans"/>
              </a:rPr>
              <a:t>AGGIORNAMENTO DATI FAMILIARI</a:t>
            </a:r>
            <a:endParaRPr b="0" lang="it-IT" sz="4400" spc="-1" strike="noStrike">
              <a:latin typeface="Arial"/>
            </a:endParaRPr>
          </a:p>
        </p:txBody>
      </p:sp>
      <p:sp>
        <p:nvSpPr>
          <p:cNvPr id="157" name="CustomShape 2"/>
          <p:cNvSpPr/>
          <p:nvPr/>
        </p:nvSpPr>
        <p:spPr>
          <a:xfrm>
            <a:off x="7077240" y="1095480"/>
            <a:ext cx="4447080" cy="4771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 fontScale="83000"/>
          </a:bodyPr>
          <a:p>
            <a:pPr algn="just">
              <a:lnSpc>
                <a:spcPct val="90000"/>
              </a:lnSpc>
              <a:spcBef>
                <a:spcPts val="1199"/>
              </a:spcBef>
              <a:spcAft>
                <a:spcPts val="601"/>
              </a:spcAft>
            </a:pPr>
            <a:r>
              <a:rPr b="0" lang="it-IT" sz="2800" spc="-1" strike="noStrike">
                <a:solidFill>
                  <a:srgbClr val="000000"/>
                </a:solidFill>
                <a:latin typeface="Calibri Light"/>
                <a:ea typeface="DejaVu Sans"/>
              </a:rPr>
              <a:t>La schermata di aggiornamento dati familiare si ripete per ogni componente che è stato incluso nella pratica.</a:t>
            </a:r>
            <a:endParaRPr b="0" lang="it-IT" sz="2800" spc="-1" strike="noStrike">
              <a:latin typeface="Arial"/>
            </a:endParaRPr>
          </a:p>
          <a:p>
            <a:pPr algn="just">
              <a:lnSpc>
                <a:spcPct val="90000"/>
              </a:lnSpc>
              <a:spcBef>
                <a:spcPts val="1199"/>
              </a:spcBef>
              <a:spcAft>
                <a:spcPts val="601"/>
              </a:spcAft>
            </a:pPr>
            <a:r>
              <a:rPr b="0" lang="it-IT" sz="2800" spc="-1" strike="noStrike">
                <a:solidFill>
                  <a:srgbClr val="000000"/>
                </a:solidFill>
                <a:latin typeface="Calibri Light"/>
                <a:ea typeface="DejaVu Sans"/>
              </a:rPr>
              <a:t>Se presenti, vengono proposti i dati attualmente in archivio anagrafe e possono essere cambiati o eliminati.</a:t>
            </a:r>
            <a:endParaRPr b="0" lang="it-IT" sz="2800" spc="-1" strike="noStrike">
              <a:latin typeface="Arial"/>
            </a:endParaRPr>
          </a:p>
          <a:p>
            <a:pPr algn="just">
              <a:lnSpc>
                <a:spcPct val="90000"/>
              </a:lnSpc>
              <a:spcBef>
                <a:spcPts val="1199"/>
              </a:spcBef>
              <a:spcAft>
                <a:spcPts val="601"/>
              </a:spcAft>
            </a:pPr>
            <a:r>
              <a:rPr b="0" lang="it-IT" sz="2800" spc="-1" strike="noStrike">
                <a:solidFill>
                  <a:srgbClr val="000000"/>
                </a:solidFill>
                <a:latin typeface="Calibri Light"/>
                <a:ea typeface="DejaVu Sans"/>
              </a:rPr>
              <a:t>Per un </a:t>
            </a:r>
            <a:r>
              <a:rPr b="1" lang="it-IT" sz="2800" spc="-1" strike="noStrike">
                <a:solidFill>
                  <a:srgbClr val="000000"/>
                </a:solidFill>
                <a:latin typeface="Calibri Light"/>
                <a:ea typeface="DejaVu Sans"/>
              </a:rPr>
              <a:t>minore</a:t>
            </a:r>
            <a:r>
              <a:rPr b="0" lang="it-IT" sz="2800" spc="-1" strike="noStrike">
                <a:solidFill>
                  <a:srgbClr val="000000"/>
                </a:solidFill>
                <a:latin typeface="Calibri Light"/>
                <a:ea typeface="DejaVu Sans"/>
              </a:rPr>
              <a:t> si verifica la inclusione dei relativi genitori o tutori nella pratica e in questo caso non cambia nulla rispetto all’aggiornamento dati di un adulto.</a:t>
            </a:r>
            <a:endParaRPr b="0" lang="it-IT" sz="2800" spc="-1" strike="noStrike">
              <a:latin typeface="Arial"/>
            </a:endParaRPr>
          </a:p>
        </p:txBody>
      </p:sp>
      <p:sp>
        <p:nvSpPr>
          <p:cNvPr id="158" name="CustomShape 3"/>
          <p:cNvSpPr/>
          <p:nvPr/>
        </p:nvSpPr>
        <p:spPr>
          <a:xfrm rot="21208200">
            <a:off x="4213440" y="1553400"/>
            <a:ext cx="794880" cy="273240"/>
          </a:xfrm>
          <a:prstGeom prst="leftArrow">
            <a:avLst>
              <a:gd name="adj1" fmla="val 50000"/>
              <a:gd name="adj2" fmla="val 80352"/>
            </a:avLst>
          </a:prstGeom>
          <a:solidFill>
            <a:srgbClr val="c00000"/>
          </a:solidFill>
          <a:ln>
            <a:solidFill>
              <a:srgbClr val="c0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59" name="Line 4"/>
          <p:cNvSpPr/>
          <p:nvPr/>
        </p:nvSpPr>
        <p:spPr>
          <a:xfrm>
            <a:off x="731520" y="5829120"/>
            <a:ext cx="10789920" cy="0"/>
          </a:xfrm>
          <a:prstGeom prst="line">
            <a:avLst/>
          </a:prstGeom>
          <a:ln w="19080">
            <a:solidFill>
              <a:srgbClr val="c0000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60" name="CustomShape 5"/>
          <p:cNvSpPr/>
          <p:nvPr/>
        </p:nvSpPr>
        <p:spPr>
          <a:xfrm>
            <a:off x="4384080" y="6104160"/>
            <a:ext cx="3923280" cy="394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it-IT" sz="2000" spc="-1" strike="noStrike">
                <a:solidFill>
                  <a:srgbClr val="808080"/>
                </a:solidFill>
                <a:latin typeface="Open Sans"/>
                <a:ea typeface="Open Sans"/>
              </a:rPr>
              <a:t>COMUNE DI </a:t>
            </a:r>
            <a:r>
              <a:rPr b="1" lang="it-IT" sz="2000" spc="-1" strike="noStrike">
                <a:solidFill>
                  <a:srgbClr val="c00000"/>
                </a:solidFill>
                <a:latin typeface="Open Sans"/>
                <a:ea typeface="Open Sans"/>
              </a:rPr>
              <a:t>CAPANNOLI</a:t>
            </a:r>
            <a:endParaRPr b="0" lang="it-IT" sz="2000" spc="-1" strike="noStrike">
              <a:latin typeface="Arial"/>
            </a:endParaRPr>
          </a:p>
        </p:txBody>
      </p:sp>
      <p:pic>
        <p:nvPicPr>
          <p:cNvPr id="161" name="Immagine 25" descr=""/>
          <p:cNvPicPr/>
          <p:nvPr/>
        </p:nvPicPr>
        <p:blipFill>
          <a:blip r:embed="rId2"/>
          <a:stretch/>
        </p:blipFill>
        <p:spPr>
          <a:xfrm>
            <a:off x="10716120" y="6343200"/>
            <a:ext cx="1245600" cy="361440"/>
          </a:xfrm>
          <a:prstGeom prst="rect">
            <a:avLst/>
          </a:prstGeom>
          <a:ln>
            <a:noFill/>
          </a:ln>
        </p:spPr>
      </p:pic>
      <p:pic>
        <p:nvPicPr>
          <p:cNvPr id="162" name="" descr=""/>
          <p:cNvPicPr/>
          <p:nvPr/>
        </p:nvPicPr>
        <p:blipFill>
          <a:blip r:embed="rId3"/>
          <a:stretch/>
        </p:blipFill>
        <p:spPr>
          <a:xfrm>
            <a:off x="3972600" y="5966640"/>
            <a:ext cx="563400" cy="80136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34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Picture 3" descr=""/>
          <p:cNvPicPr/>
          <p:nvPr/>
        </p:nvPicPr>
        <p:blipFill>
          <a:blip r:embed="rId1"/>
          <a:srcRect l="0" t="0" r="8043" b="0"/>
          <a:stretch/>
        </p:blipFill>
        <p:spPr>
          <a:xfrm>
            <a:off x="905040" y="1216800"/>
            <a:ext cx="5771160" cy="4601880"/>
          </a:xfrm>
          <a:prstGeom prst="rect">
            <a:avLst/>
          </a:prstGeom>
          <a:ln w="9360">
            <a:noFill/>
          </a:ln>
        </p:spPr>
      </p:pic>
      <p:sp>
        <p:nvSpPr>
          <p:cNvPr id="164" name="CustomShape 1"/>
          <p:cNvSpPr/>
          <p:nvPr/>
        </p:nvSpPr>
        <p:spPr>
          <a:xfrm>
            <a:off x="838080" y="365040"/>
            <a:ext cx="10514520" cy="936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 fontScale="45000"/>
          </a:bodyPr>
          <a:p>
            <a:pPr algn="ctr">
              <a:lnSpc>
                <a:spcPct val="90000"/>
              </a:lnSpc>
            </a:pPr>
            <a:r>
              <a:rPr b="1" lang="it-IT" sz="4400" spc="-1" strike="noStrike" u="sng">
                <a:solidFill>
                  <a:srgbClr val="000000"/>
                </a:solidFill>
                <a:uFillTx/>
                <a:latin typeface="Open Sans"/>
                <a:ea typeface="Open Sans"/>
              </a:rPr>
              <a:t>AGGIORNAMENTO DATI FAMILIARI</a:t>
            </a:r>
            <a:endParaRPr b="0" lang="it-IT" sz="4400" spc="-1" strike="noStrike">
              <a:latin typeface="Arial"/>
            </a:endParaRPr>
          </a:p>
        </p:txBody>
      </p:sp>
      <p:sp>
        <p:nvSpPr>
          <p:cNvPr id="165" name="CustomShape 2"/>
          <p:cNvSpPr/>
          <p:nvPr/>
        </p:nvSpPr>
        <p:spPr>
          <a:xfrm>
            <a:off x="6705720" y="1228680"/>
            <a:ext cx="4942440" cy="4380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just">
              <a:lnSpc>
                <a:spcPct val="90000"/>
              </a:lnSpc>
            </a:pPr>
            <a:r>
              <a:rPr b="1" lang="it-IT" sz="2400" spc="-1" strike="noStrike">
                <a:solidFill>
                  <a:srgbClr val="000000"/>
                </a:solidFill>
                <a:latin typeface="Calibri Light"/>
                <a:ea typeface="DejaVu Sans"/>
              </a:rPr>
              <a:t>Se per il minore </a:t>
            </a:r>
            <a:r>
              <a:rPr b="0" lang="it-IT" sz="2400" spc="-1" strike="noStrike">
                <a:solidFill>
                  <a:srgbClr val="000000"/>
                </a:solidFill>
                <a:latin typeface="Calibri Light"/>
                <a:ea typeface="DejaVu Sans"/>
              </a:rPr>
              <a:t>uno o più genitori/tutori non fanno parte della pratica viene aggiunta la sezione successiva </a:t>
            </a:r>
            <a:r>
              <a:rPr b="1" i="1" lang="it-IT" sz="2400" spc="-1" strike="noStrike">
                <a:solidFill>
                  <a:srgbClr val="000000"/>
                </a:solidFill>
                <a:latin typeface="Calibri Light"/>
                <a:ea typeface="DejaVu Sans"/>
              </a:rPr>
              <a:t>Genitori/tutori esclusi dalla pratica</a:t>
            </a:r>
            <a:r>
              <a:rPr b="0" lang="it-IT" sz="2400" spc="-1" strike="noStrike">
                <a:solidFill>
                  <a:srgbClr val="000000"/>
                </a:solidFill>
                <a:latin typeface="Calibri Light"/>
                <a:ea typeface="DejaVu Sans"/>
              </a:rPr>
              <a:t> per includere una dichiarazione di assenso al trasferimento del minore.</a:t>
            </a:r>
            <a:endParaRPr b="0" lang="it-IT" sz="2400" spc="-1" strike="noStrike">
              <a:latin typeface="Arial"/>
            </a:endParaRPr>
          </a:p>
          <a:p>
            <a:pPr algn="just">
              <a:lnSpc>
                <a:spcPct val="90000"/>
              </a:lnSpc>
              <a:spcBef>
                <a:spcPts val="1199"/>
              </a:spcBef>
              <a:spcAft>
                <a:spcPts val="300"/>
              </a:spcAft>
            </a:pPr>
            <a:r>
              <a:rPr b="0" lang="it-IT" sz="2400" spc="-1" strike="noStrike">
                <a:solidFill>
                  <a:srgbClr val="000000"/>
                </a:solidFill>
                <a:latin typeface="Calibri Light"/>
                <a:ea typeface="DejaVu Sans"/>
              </a:rPr>
              <a:t>La sezione </a:t>
            </a:r>
            <a:r>
              <a:rPr b="1" i="1" lang="it-IT" sz="2400" spc="-1" strike="noStrike">
                <a:solidFill>
                  <a:srgbClr val="000000"/>
                </a:solidFill>
                <a:latin typeface="Calibri Light"/>
                <a:ea typeface="DejaVu Sans"/>
              </a:rPr>
              <a:t>Genitori/tutori esclusi dalla pratica</a:t>
            </a:r>
            <a:r>
              <a:rPr b="0" lang="it-IT" sz="2400" spc="-1" strike="noStrike">
                <a:solidFill>
                  <a:srgbClr val="000000"/>
                </a:solidFill>
                <a:latin typeface="Calibri Light"/>
                <a:ea typeface="DejaVu Sans"/>
              </a:rPr>
              <a:t> viene aggiunta anche in mancanza o incongruenza dei dati.</a:t>
            </a:r>
            <a:endParaRPr b="0" lang="it-IT" sz="2400" spc="-1" strike="noStrike">
              <a:latin typeface="Arial"/>
            </a:endParaRPr>
          </a:p>
          <a:p>
            <a:pPr algn="just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</a:pPr>
            <a:r>
              <a:rPr b="0" lang="it-IT" sz="2400" spc="-1" strike="noStrike">
                <a:solidFill>
                  <a:srgbClr val="000000"/>
                </a:solidFill>
                <a:latin typeface="Calibri Light"/>
                <a:ea typeface="DejaVu Sans"/>
              </a:rPr>
              <a:t>Il dichiarante dovrà specificare se esistano o meno genitori/tutori del minore non inclusi nella pratica.</a:t>
            </a:r>
            <a:endParaRPr b="0" lang="it-IT" sz="2400" spc="-1" strike="noStrike">
              <a:latin typeface="Arial"/>
            </a:endParaRPr>
          </a:p>
        </p:txBody>
      </p:sp>
      <p:sp>
        <p:nvSpPr>
          <p:cNvPr id="166" name="Line 3"/>
          <p:cNvSpPr/>
          <p:nvPr/>
        </p:nvSpPr>
        <p:spPr>
          <a:xfrm>
            <a:off x="731520" y="5829120"/>
            <a:ext cx="10789920" cy="0"/>
          </a:xfrm>
          <a:prstGeom prst="line">
            <a:avLst/>
          </a:prstGeom>
          <a:ln w="19080">
            <a:solidFill>
              <a:srgbClr val="c0000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67" name="CustomShape 4"/>
          <p:cNvSpPr/>
          <p:nvPr/>
        </p:nvSpPr>
        <p:spPr>
          <a:xfrm>
            <a:off x="4384080" y="6104160"/>
            <a:ext cx="3923280" cy="394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it-IT" sz="2000" spc="-1" strike="noStrike">
                <a:solidFill>
                  <a:srgbClr val="808080"/>
                </a:solidFill>
                <a:latin typeface="Open Sans"/>
                <a:ea typeface="Open Sans"/>
              </a:rPr>
              <a:t>COMUNE DI </a:t>
            </a:r>
            <a:r>
              <a:rPr b="1" lang="it-IT" sz="2000" spc="-1" strike="noStrike">
                <a:solidFill>
                  <a:srgbClr val="c00000"/>
                </a:solidFill>
                <a:latin typeface="Open Sans"/>
                <a:ea typeface="Open Sans"/>
              </a:rPr>
              <a:t>CAPANNOLI</a:t>
            </a:r>
            <a:endParaRPr b="0" lang="it-IT" sz="2000" spc="-1" strike="noStrike">
              <a:latin typeface="Arial"/>
            </a:endParaRPr>
          </a:p>
        </p:txBody>
      </p:sp>
      <p:pic>
        <p:nvPicPr>
          <p:cNvPr id="168" name="Immagine 25" descr=""/>
          <p:cNvPicPr/>
          <p:nvPr/>
        </p:nvPicPr>
        <p:blipFill>
          <a:blip r:embed="rId2"/>
          <a:stretch/>
        </p:blipFill>
        <p:spPr>
          <a:xfrm>
            <a:off x="10716120" y="6343200"/>
            <a:ext cx="1245600" cy="361440"/>
          </a:xfrm>
          <a:prstGeom prst="rect">
            <a:avLst/>
          </a:prstGeom>
          <a:ln>
            <a:noFill/>
          </a:ln>
        </p:spPr>
      </p:pic>
      <p:sp>
        <p:nvSpPr>
          <p:cNvPr id="169" name="CustomShape 5"/>
          <p:cNvSpPr/>
          <p:nvPr/>
        </p:nvSpPr>
        <p:spPr>
          <a:xfrm rot="20685600">
            <a:off x="4970160" y="1321560"/>
            <a:ext cx="794880" cy="273240"/>
          </a:xfrm>
          <a:prstGeom prst="leftArrow">
            <a:avLst>
              <a:gd name="adj1" fmla="val 50000"/>
              <a:gd name="adj2" fmla="val 80352"/>
            </a:avLst>
          </a:prstGeom>
          <a:solidFill>
            <a:srgbClr val="c00000"/>
          </a:solidFill>
          <a:ln>
            <a:solidFill>
              <a:srgbClr val="c0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70" name="" descr=""/>
          <p:cNvPicPr/>
          <p:nvPr/>
        </p:nvPicPr>
        <p:blipFill>
          <a:blip r:embed="rId3"/>
          <a:stretch/>
        </p:blipFill>
        <p:spPr>
          <a:xfrm>
            <a:off x="3972600" y="5966640"/>
            <a:ext cx="563400" cy="80136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34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CustomShape 1"/>
          <p:cNvSpPr/>
          <p:nvPr/>
        </p:nvSpPr>
        <p:spPr>
          <a:xfrm>
            <a:off x="838080" y="365040"/>
            <a:ext cx="10514520" cy="936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 fontScale="45000"/>
          </a:bodyPr>
          <a:p>
            <a:pPr algn="ctr">
              <a:lnSpc>
                <a:spcPct val="90000"/>
              </a:lnSpc>
            </a:pPr>
            <a:r>
              <a:rPr b="1" lang="it-IT" sz="4400" spc="-1" strike="noStrike" u="sng">
                <a:solidFill>
                  <a:srgbClr val="000000"/>
                </a:solidFill>
                <a:uFillTx/>
                <a:latin typeface="Open Sans"/>
                <a:ea typeface="Open Sans"/>
              </a:rPr>
              <a:t>DICHIARAZIONI GENITORI/TUTORI</a:t>
            </a:r>
            <a:endParaRPr b="0" lang="it-IT" sz="4400" spc="-1" strike="noStrike">
              <a:latin typeface="Arial"/>
            </a:endParaRPr>
          </a:p>
        </p:txBody>
      </p:sp>
      <p:sp>
        <p:nvSpPr>
          <p:cNvPr id="172" name="CustomShape 2"/>
          <p:cNvSpPr/>
          <p:nvPr/>
        </p:nvSpPr>
        <p:spPr>
          <a:xfrm>
            <a:off x="6838920" y="1400040"/>
            <a:ext cx="4704120" cy="4342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just">
              <a:lnSpc>
                <a:spcPts val="2299"/>
              </a:lnSpc>
              <a:spcBef>
                <a:spcPts val="300"/>
              </a:spcBef>
              <a:spcAft>
                <a:spcPts val="300"/>
              </a:spcAft>
            </a:pPr>
            <a:r>
              <a:rPr b="0" lang="it-IT" sz="2400" spc="-1" strike="noStrike">
                <a:solidFill>
                  <a:srgbClr val="000000"/>
                </a:solidFill>
                <a:latin typeface="Calibri Light"/>
                <a:ea typeface="DejaVu Sans"/>
              </a:rPr>
              <a:t>Ogni genitore o tutore elencato deve allegare una copia compilata e firmata della dichiarazione scaricabile dal link presente all’interno della pagina oppure, in alternativa, che si specifichi l’indirizzo di residenza di ogni genitore o tutore elencato.</a:t>
            </a:r>
            <a:endParaRPr b="0" lang="it-IT" sz="2400" spc="-1" strike="noStrike">
              <a:latin typeface="Arial"/>
            </a:endParaRPr>
          </a:p>
          <a:p>
            <a:pPr algn="just">
              <a:lnSpc>
                <a:spcPts val="2299"/>
              </a:lnSpc>
              <a:spcBef>
                <a:spcPts val="300"/>
              </a:spcBef>
              <a:spcAft>
                <a:spcPts val="300"/>
              </a:spcAft>
            </a:pPr>
            <a:r>
              <a:rPr b="1" lang="it-IT" sz="2400" spc="-1" strike="noStrike">
                <a:solidFill>
                  <a:srgbClr val="000000"/>
                </a:solidFill>
                <a:latin typeface="Calibri Light"/>
                <a:ea typeface="DejaVu Sans"/>
              </a:rPr>
              <a:t>NOTA: Se dai dati presenti in anagrafe non è possibile risalire ai genitori o tutori di un minore, la pratica non può proseguire.</a:t>
            </a:r>
            <a:endParaRPr b="0" lang="it-IT" sz="2400" spc="-1" strike="noStrike">
              <a:latin typeface="Arial"/>
            </a:endParaRPr>
          </a:p>
          <a:p>
            <a:pPr algn="just">
              <a:lnSpc>
                <a:spcPts val="2299"/>
              </a:lnSpc>
              <a:spcBef>
                <a:spcPts val="300"/>
              </a:spcBef>
              <a:spcAft>
                <a:spcPts val="300"/>
              </a:spcAft>
            </a:pPr>
            <a:r>
              <a:rPr b="1" lang="it-IT" sz="2400" spc="-1" strike="noStrike">
                <a:solidFill>
                  <a:srgbClr val="000000"/>
                </a:solidFill>
                <a:latin typeface="Calibri Light"/>
                <a:ea typeface="DejaVu Sans"/>
              </a:rPr>
              <a:t>Si possono inviare eventuali segnalazioni  all’ufficio anagrafe.</a:t>
            </a:r>
            <a:endParaRPr b="0" lang="it-IT" sz="2400" spc="-1" strike="noStrike">
              <a:latin typeface="Arial"/>
            </a:endParaRPr>
          </a:p>
        </p:txBody>
      </p:sp>
      <p:sp>
        <p:nvSpPr>
          <p:cNvPr id="173" name="Line 3"/>
          <p:cNvSpPr/>
          <p:nvPr/>
        </p:nvSpPr>
        <p:spPr>
          <a:xfrm>
            <a:off x="731520" y="5829120"/>
            <a:ext cx="10789920" cy="0"/>
          </a:xfrm>
          <a:prstGeom prst="line">
            <a:avLst/>
          </a:prstGeom>
          <a:ln w="19080">
            <a:solidFill>
              <a:srgbClr val="c0000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74" name="CustomShape 4"/>
          <p:cNvSpPr/>
          <p:nvPr/>
        </p:nvSpPr>
        <p:spPr>
          <a:xfrm>
            <a:off x="4384080" y="6104160"/>
            <a:ext cx="3923280" cy="394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it-IT" sz="2000" spc="-1" strike="noStrike">
                <a:solidFill>
                  <a:srgbClr val="808080"/>
                </a:solidFill>
                <a:latin typeface="Open Sans"/>
                <a:ea typeface="Open Sans"/>
              </a:rPr>
              <a:t>COMUNE DI </a:t>
            </a:r>
            <a:r>
              <a:rPr b="1" lang="it-IT" sz="2000" spc="-1" strike="noStrike">
                <a:solidFill>
                  <a:srgbClr val="c00000"/>
                </a:solidFill>
                <a:latin typeface="Open Sans"/>
                <a:ea typeface="Open Sans"/>
              </a:rPr>
              <a:t>CAPANNOLI</a:t>
            </a:r>
            <a:endParaRPr b="0" lang="it-IT" sz="2000" spc="-1" strike="noStrike">
              <a:latin typeface="Arial"/>
            </a:endParaRPr>
          </a:p>
        </p:txBody>
      </p:sp>
      <p:pic>
        <p:nvPicPr>
          <p:cNvPr id="175" name="Immagine 10" descr=""/>
          <p:cNvPicPr/>
          <p:nvPr/>
        </p:nvPicPr>
        <p:blipFill>
          <a:blip r:embed="rId1"/>
          <a:stretch/>
        </p:blipFill>
        <p:spPr>
          <a:xfrm>
            <a:off x="10716120" y="6343200"/>
            <a:ext cx="1245600" cy="361440"/>
          </a:xfrm>
          <a:prstGeom prst="rect">
            <a:avLst/>
          </a:prstGeom>
          <a:ln>
            <a:noFill/>
          </a:ln>
        </p:spPr>
      </p:pic>
      <p:pic>
        <p:nvPicPr>
          <p:cNvPr id="176" name="Picture 2" descr=""/>
          <p:cNvPicPr/>
          <p:nvPr/>
        </p:nvPicPr>
        <p:blipFill>
          <a:blip r:embed="rId2"/>
          <a:stretch/>
        </p:blipFill>
        <p:spPr>
          <a:xfrm>
            <a:off x="743040" y="1438200"/>
            <a:ext cx="6075720" cy="4380480"/>
          </a:xfrm>
          <a:prstGeom prst="rect">
            <a:avLst/>
          </a:prstGeom>
          <a:ln w="9360">
            <a:noFill/>
          </a:ln>
        </p:spPr>
      </p:pic>
      <p:pic>
        <p:nvPicPr>
          <p:cNvPr id="177" name="Picture 3" descr=""/>
          <p:cNvPicPr/>
          <p:nvPr/>
        </p:nvPicPr>
        <p:blipFill>
          <a:blip r:embed="rId3"/>
          <a:srcRect l="18301" t="5785" r="0" b="0"/>
          <a:stretch/>
        </p:blipFill>
        <p:spPr>
          <a:xfrm>
            <a:off x="3429000" y="5572080"/>
            <a:ext cx="1465920" cy="218160"/>
          </a:xfrm>
          <a:prstGeom prst="rect">
            <a:avLst/>
          </a:prstGeom>
          <a:ln w="9360">
            <a:noFill/>
          </a:ln>
        </p:spPr>
      </p:pic>
      <p:pic>
        <p:nvPicPr>
          <p:cNvPr id="178" name="" descr=""/>
          <p:cNvPicPr/>
          <p:nvPr/>
        </p:nvPicPr>
        <p:blipFill>
          <a:blip r:embed="rId4"/>
          <a:stretch/>
        </p:blipFill>
        <p:spPr>
          <a:xfrm>
            <a:off x="3972600" y="5966640"/>
            <a:ext cx="563400" cy="80136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34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CustomShape 1"/>
          <p:cNvSpPr/>
          <p:nvPr/>
        </p:nvSpPr>
        <p:spPr>
          <a:xfrm>
            <a:off x="838080" y="365040"/>
            <a:ext cx="10514520" cy="936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 algn="ctr">
              <a:lnSpc>
                <a:spcPct val="90000"/>
              </a:lnSpc>
            </a:pPr>
            <a:r>
              <a:rPr b="1" lang="it-IT" sz="4400" spc="-1" strike="noStrike" u="sng">
                <a:solidFill>
                  <a:srgbClr val="000000"/>
                </a:solidFill>
                <a:uFillTx/>
                <a:latin typeface="Open Sans"/>
                <a:ea typeface="Open Sans"/>
              </a:rPr>
              <a:t>DATI NUOVO INDIRIZZO</a:t>
            </a:r>
            <a:endParaRPr b="0" lang="it-IT" sz="4400" spc="-1" strike="noStrike">
              <a:latin typeface="Arial"/>
            </a:endParaRPr>
          </a:p>
        </p:txBody>
      </p:sp>
      <p:sp>
        <p:nvSpPr>
          <p:cNvPr id="180" name="CustomShape 2"/>
          <p:cNvSpPr/>
          <p:nvPr/>
        </p:nvSpPr>
        <p:spPr>
          <a:xfrm>
            <a:off x="779040" y="1443600"/>
            <a:ext cx="10717560" cy="4022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90000"/>
              </a:lnSpc>
            </a:pPr>
            <a:r>
              <a:rPr b="0" lang="it-IT" sz="3200" spc="-1" strike="noStrike">
                <a:solidFill>
                  <a:srgbClr val="000000"/>
                </a:solidFill>
                <a:latin typeface="Calibri Light"/>
                <a:ea typeface="DejaVu Sans"/>
              </a:rPr>
              <a:t>Il nuovo indirizzo deve essere selezionato, il dichiarante non può specificarne liberamente uno.</a:t>
            </a:r>
            <a:endParaRPr b="0" lang="it-IT" sz="3200" spc="-1" strike="noStrike">
              <a:latin typeface="Arial"/>
            </a:endParaRPr>
          </a:p>
          <a:p>
            <a:pPr>
              <a:lnSpc>
                <a:spcPct val="90000"/>
              </a:lnSpc>
            </a:pPr>
            <a:r>
              <a:rPr b="0" lang="it-IT" sz="3200" spc="-1" strike="noStrike">
                <a:solidFill>
                  <a:srgbClr val="000000"/>
                </a:solidFill>
                <a:latin typeface="Calibri Light"/>
                <a:ea typeface="DejaVu Sans"/>
              </a:rPr>
              <a:t>Contestualmente, è necessario specificare se si occupa una abitazione vuota o se ci si unisce ad una famiglia già presente.</a:t>
            </a:r>
            <a:endParaRPr b="0" lang="it-IT" sz="3200" spc="-1" strike="noStrike">
              <a:latin typeface="Arial"/>
            </a:endParaRPr>
          </a:p>
          <a:p>
            <a:pPr>
              <a:lnSpc>
                <a:spcPct val="90000"/>
              </a:lnSpc>
            </a:pPr>
            <a:endParaRPr b="0" lang="it-IT" sz="3200" spc="-1" strike="noStrike">
              <a:latin typeface="Arial"/>
            </a:endParaRPr>
          </a:p>
          <a:p>
            <a:pPr>
              <a:lnSpc>
                <a:spcPct val="90000"/>
              </a:lnSpc>
            </a:pPr>
            <a:r>
              <a:rPr b="1" lang="it-IT" sz="3200" spc="-1" strike="noStrike">
                <a:solidFill>
                  <a:srgbClr val="000000"/>
                </a:solidFill>
                <a:latin typeface="Calibri Light"/>
                <a:ea typeface="DejaVu Sans"/>
              </a:rPr>
              <a:t>NOTA: se il dichiarante non trova il suo indirizzo censito fra quelli disponibili, non può procedere con la pratica. Tuttavia, può segnalare il problema tramite l’apposito tasto all’ufficio anagrafe.</a:t>
            </a:r>
            <a:endParaRPr b="0" lang="it-IT" sz="3200" spc="-1" strike="noStrike">
              <a:latin typeface="Arial"/>
            </a:endParaRPr>
          </a:p>
        </p:txBody>
      </p:sp>
      <p:sp>
        <p:nvSpPr>
          <p:cNvPr id="181" name="Line 3"/>
          <p:cNvSpPr/>
          <p:nvPr/>
        </p:nvSpPr>
        <p:spPr>
          <a:xfrm>
            <a:off x="731520" y="5829120"/>
            <a:ext cx="10789920" cy="0"/>
          </a:xfrm>
          <a:prstGeom prst="line">
            <a:avLst/>
          </a:prstGeom>
          <a:ln w="19080">
            <a:solidFill>
              <a:srgbClr val="c0000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82" name="CustomShape 4"/>
          <p:cNvSpPr/>
          <p:nvPr/>
        </p:nvSpPr>
        <p:spPr>
          <a:xfrm>
            <a:off x="4384080" y="6104160"/>
            <a:ext cx="3923280" cy="394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it-IT" sz="2000" spc="-1" strike="noStrike">
                <a:solidFill>
                  <a:srgbClr val="808080"/>
                </a:solidFill>
                <a:latin typeface="Open Sans"/>
                <a:ea typeface="Open Sans"/>
              </a:rPr>
              <a:t>COMUNE DI </a:t>
            </a:r>
            <a:r>
              <a:rPr b="1" lang="it-IT" sz="2000" spc="-1" strike="noStrike">
                <a:solidFill>
                  <a:srgbClr val="c00000"/>
                </a:solidFill>
                <a:latin typeface="Open Sans"/>
                <a:ea typeface="Open Sans"/>
              </a:rPr>
              <a:t>CAPANNOLI</a:t>
            </a:r>
            <a:endParaRPr b="0" lang="it-IT" sz="2000" spc="-1" strike="noStrike">
              <a:latin typeface="Arial"/>
            </a:endParaRPr>
          </a:p>
        </p:txBody>
      </p:sp>
      <p:pic>
        <p:nvPicPr>
          <p:cNvPr id="183" name="Immagine 15" descr=""/>
          <p:cNvPicPr/>
          <p:nvPr/>
        </p:nvPicPr>
        <p:blipFill>
          <a:blip r:embed="rId1"/>
          <a:stretch/>
        </p:blipFill>
        <p:spPr>
          <a:xfrm>
            <a:off x="10716120" y="6343200"/>
            <a:ext cx="1245600" cy="361440"/>
          </a:xfrm>
          <a:prstGeom prst="rect">
            <a:avLst/>
          </a:prstGeom>
          <a:ln>
            <a:noFill/>
          </a:ln>
        </p:spPr>
      </p:pic>
      <p:pic>
        <p:nvPicPr>
          <p:cNvPr id="184" name="" descr=""/>
          <p:cNvPicPr/>
          <p:nvPr/>
        </p:nvPicPr>
        <p:blipFill>
          <a:blip r:embed="rId2"/>
          <a:stretch/>
        </p:blipFill>
        <p:spPr>
          <a:xfrm>
            <a:off x="3972600" y="5966640"/>
            <a:ext cx="563400" cy="80136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34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CustomShape 1"/>
          <p:cNvSpPr/>
          <p:nvPr/>
        </p:nvSpPr>
        <p:spPr>
          <a:xfrm>
            <a:off x="838080" y="365040"/>
            <a:ext cx="10514520" cy="936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 algn="ctr">
              <a:lnSpc>
                <a:spcPct val="90000"/>
              </a:lnSpc>
            </a:pPr>
            <a:r>
              <a:rPr b="1" lang="it-IT" sz="4400" spc="-1" strike="noStrike" u="sng">
                <a:solidFill>
                  <a:srgbClr val="000000"/>
                </a:solidFill>
                <a:uFillTx/>
                <a:latin typeface="Open Sans"/>
                <a:ea typeface="Open Sans"/>
              </a:rPr>
              <a:t>TITOLO ABITATIVO</a:t>
            </a:r>
            <a:endParaRPr b="0" lang="it-IT" sz="4400" spc="-1" strike="noStrike">
              <a:latin typeface="Arial"/>
            </a:endParaRPr>
          </a:p>
        </p:txBody>
      </p:sp>
      <p:sp>
        <p:nvSpPr>
          <p:cNvPr id="186" name="CustomShape 2"/>
          <p:cNvSpPr/>
          <p:nvPr/>
        </p:nvSpPr>
        <p:spPr>
          <a:xfrm>
            <a:off x="745200" y="1287720"/>
            <a:ext cx="10743120" cy="4434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90000"/>
              </a:lnSpc>
              <a:spcBef>
                <a:spcPts val="601"/>
              </a:spcBef>
            </a:pPr>
            <a:r>
              <a:rPr b="1" lang="it-IT" sz="2400" spc="-1" strike="noStrike">
                <a:solidFill>
                  <a:srgbClr val="000000"/>
                </a:solidFill>
                <a:latin typeface="Calibri Light"/>
                <a:ea typeface="DejaVu Sans"/>
              </a:rPr>
              <a:t>In caso si occupi una abitazione vuota, è necessario dichiarare il titolo abitativo con il quale si occupa l’abitazione.</a:t>
            </a:r>
            <a:endParaRPr b="0" lang="it-IT" sz="24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601"/>
              </a:spcBef>
            </a:pPr>
            <a:r>
              <a:rPr b="1" lang="it-IT" sz="2400" spc="-1" strike="noStrike">
                <a:solidFill>
                  <a:srgbClr val="000000"/>
                </a:solidFill>
                <a:latin typeface="Calibri Light"/>
                <a:ea typeface="DejaVu Sans"/>
              </a:rPr>
              <a:t>A seconda dell’opzione scelta è necessario compilare campi aggiuntivi:</a:t>
            </a:r>
            <a:endParaRPr b="0" lang="it-IT" sz="2400" spc="-1" strike="noStrike">
              <a:latin typeface="Arial"/>
            </a:endParaRPr>
          </a:p>
          <a:p>
            <a:pPr marL="541440" indent="-36252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b="1" lang="it-IT" sz="2400" spc="-1" strike="noStrike">
                <a:solidFill>
                  <a:srgbClr val="000000"/>
                </a:solidFill>
                <a:latin typeface="Calibri Light"/>
                <a:ea typeface="DejaVu Sans"/>
              </a:rPr>
              <a:t>In caso di proprietà sono richiesti i dati catastali</a:t>
            </a:r>
            <a:endParaRPr b="0" lang="it-IT" sz="2400" spc="-1" strike="noStrike">
              <a:latin typeface="Arial"/>
            </a:endParaRPr>
          </a:p>
          <a:p>
            <a:pPr marL="541440" indent="-36252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b="1" lang="it-IT" sz="2400" spc="-1" strike="noStrike">
                <a:solidFill>
                  <a:srgbClr val="000000"/>
                </a:solidFill>
                <a:latin typeface="Calibri Light"/>
                <a:ea typeface="DejaVu Sans"/>
              </a:rPr>
              <a:t>In caso di locazione privata sono richiesti i dati di registrazione del contratto</a:t>
            </a:r>
            <a:endParaRPr b="0" lang="it-IT" sz="2400" spc="-1" strike="noStrike">
              <a:latin typeface="Arial"/>
            </a:endParaRPr>
          </a:p>
          <a:p>
            <a:pPr marL="541440" indent="-36252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b="1" lang="it-IT" sz="2400" spc="-1" strike="noStrike">
                <a:solidFill>
                  <a:srgbClr val="000000"/>
                </a:solidFill>
                <a:latin typeface="Calibri Light"/>
                <a:ea typeface="DejaVu Sans"/>
              </a:rPr>
              <a:t>In caso di locazione pubblica è necessario allegare una copia del contratto</a:t>
            </a:r>
            <a:endParaRPr b="0" lang="it-IT" sz="2400" spc="-1" strike="noStrike">
              <a:latin typeface="Arial"/>
            </a:endParaRPr>
          </a:p>
          <a:p>
            <a:pPr marL="541440" indent="-36252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b="1" lang="it-IT" sz="2400" spc="-1" strike="noStrike">
                <a:solidFill>
                  <a:srgbClr val="000000"/>
                </a:solidFill>
                <a:latin typeface="Calibri Light"/>
                <a:ea typeface="DejaVu Sans"/>
              </a:rPr>
              <a:t>In altri casi sono richieste note aggiuntive utili a consentire la verifica da parte dell’ufficio anagrafe e, facoltativamente, una dichiarazione del proprietario che autorizza ad occupare l’immobile.</a:t>
            </a:r>
            <a:endParaRPr b="0" lang="it-IT" sz="24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601"/>
              </a:spcBef>
            </a:pPr>
            <a:r>
              <a:rPr b="1" lang="it-IT" sz="2400" spc="-1" strike="noStrike">
                <a:solidFill>
                  <a:srgbClr val="000000"/>
                </a:solidFill>
                <a:latin typeface="Calibri Light"/>
                <a:ea typeface="DejaVu Sans"/>
              </a:rPr>
              <a:t>In tutti i casi è possibile inserire i dati catastali, solo nel primo caso sono obbligatori.</a:t>
            </a:r>
            <a:endParaRPr b="0" lang="it-IT" sz="2400" spc="-1" strike="noStrike">
              <a:latin typeface="Arial"/>
            </a:endParaRPr>
          </a:p>
        </p:txBody>
      </p:sp>
      <p:sp>
        <p:nvSpPr>
          <p:cNvPr id="187" name="Line 3"/>
          <p:cNvSpPr/>
          <p:nvPr/>
        </p:nvSpPr>
        <p:spPr>
          <a:xfrm>
            <a:off x="731520" y="5829120"/>
            <a:ext cx="10789920" cy="0"/>
          </a:xfrm>
          <a:prstGeom prst="line">
            <a:avLst/>
          </a:prstGeom>
          <a:ln w="19080">
            <a:solidFill>
              <a:srgbClr val="c0000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88" name="CustomShape 4"/>
          <p:cNvSpPr/>
          <p:nvPr/>
        </p:nvSpPr>
        <p:spPr>
          <a:xfrm>
            <a:off x="4384080" y="6104160"/>
            <a:ext cx="3923280" cy="394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it-IT" sz="2000" spc="-1" strike="noStrike">
                <a:solidFill>
                  <a:srgbClr val="808080"/>
                </a:solidFill>
                <a:latin typeface="Open Sans"/>
                <a:ea typeface="Open Sans"/>
              </a:rPr>
              <a:t>COMUNE DI </a:t>
            </a:r>
            <a:r>
              <a:rPr b="1" lang="it-IT" sz="2000" spc="-1" strike="noStrike">
                <a:solidFill>
                  <a:srgbClr val="c00000"/>
                </a:solidFill>
                <a:latin typeface="Open Sans"/>
                <a:ea typeface="Open Sans"/>
              </a:rPr>
              <a:t>CAPANNOLI</a:t>
            </a:r>
            <a:endParaRPr b="0" lang="it-IT" sz="2000" spc="-1" strike="noStrike">
              <a:latin typeface="Arial"/>
            </a:endParaRPr>
          </a:p>
        </p:txBody>
      </p:sp>
      <p:pic>
        <p:nvPicPr>
          <p:cNvPr id="189" name="Immagine 15" descr=""/>
          <p:cNvPicPr/>
          <p:nvPr/>
        </p:nvPicPr>
        <p:blipFill>
          <a:blip r:embed="rId1"/>
          <a:stretch/>
        </p:blipFill>
        <p:spPr>
          <a:xfrm>
            <a:off x="10716120" y="6343200"/>
            <a:ext cx="1245600" cy="361440"/>
          </a:xfrm>
          <a:prstGeom prst="rect">
            <a:avLst/>
          </a:prstGeom>
          <a:ln>
            <a:noFill/>
          </a:ln>
        </p:spPr>
      </p:pic>
      <p:pic>
        <p:nvPicPr>
          <p:cNvPr id="190" name="" descr=""/>
          <p:cNvPicPr/>
          <p:nvPr/>
        </p:nvPicPr>
        <p:blipFill>
          <a:blip r:embed="rId2"/>
          <a:stretch/>
        </p:blipFill>
        <p:spPr>
          <a:xfrm>
            <a:off x="3972600" y="5966640"/>
            <a:ext cx="563400" cy="80136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34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" name="Immagine 12" descr=""/>
          <p:cNvPicPr/>
          <p:nvPr/>
        </p:nvPicPr>
        <p:blipFill>
          <a:blip r:embed="rId1"/>
          <a:srcRect l="0" t="16762" r="0" b="5939"/>
          <a:stretch/>
        </p:blipFill>
        <p:spPr>
          <a:xfrm>
            <a:off x="2836440" y="330120"/>
            <a:ext cx="6062040" cy="5493960"/>
          </a:xfrm>
          <a:prstGeom prst="rect">
            <a:avLst/>
          </a:prstGeom>
          <a:ln>
            <a:noFill/>
          </a:ln>
        </p:spPr>
      </p:pic>
      <p:sp>
        <p:nvSpPr>
          <p:cNvPr id="192" name="Line 1"/>
          <p:cNvSpPr/>
          <p:nvPr/>
        </p:nvSpPr>
        <p:spPr>
          <a:xfrm>
            <a:off x="731520" y="5829120"/>
            <a:ext cx="10789920" cy="0"/>
          </a:xfrm>
          <a:prstGeom prst="line">
            <a:avLst/>
          </a:prstGeom>
          <a:ln w="19080">
            <a:solidFill>
              <a:srgbClr val="c0000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93" name="CustomShape 2"/>
          <p:cNvSpPr/>
          <p:nvPr/>
        </p:nvSpPr>
        <p:spPr>
          <a:xfrm>
            <a:off x="4384080" y="6104160"/>
            <a:ext cx="3923280" cy="394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it-IT" sz="2000" spc="-1" strike="noStrike">
                <a:solidFill>
                  <a:srgbClr val="808080"/>
                </a:solidFill>
                <a:latin typeface="Open Sans"/>
                <a:ea typeface="Open Sans"/>
              </a:rPr>
              <a:t>COMUNE DI </a:t>
            </a:r>
            <a:r>
              <a:rPr b="1" lang="it-IT" sz="2000" spc="-1" strike="noStrike">
                <a:solidFill>
                  <a:srgbClr val="c00000"/>
                </a:solidFill>
                <a:latin typeface="Open Sans"/>
                <a:ea typeface="Open Sans"/>
              </a:rPr>
              <a:t>CAPANNOLI</a:t>
            </a:r>
            <a:endParaRPr b="0" lang="it-IT" sz="2000" spc="-1" strike="noStrike">
              <a:latin typeface="Arial"/>
            </a:endParaRPr>
          </a:p>
        </p:txBody>
      </p:sp>
      <p:pic>
        <p:nvPicPr>
          <p:cNvPr id="194" name="Immagine 15" descr=""/>
          <p:cNvPicPr/>
          <p:nvPr/>
        </p:nvPicPr>
        <p:blipFill>
          <a:blip r:embed="rId2"/>
          <a:stretch/>
        </p:blipFill>
        <p:spPr>
          <a:xfrm>
            <a:off x="10716120" y="6343200"/>
            <a:ext cx="1245600" cy="361440"/>
          </a:xfrm>
          <a:prstGeom prst="rect">
            <a:avLst/>
          </a:prstGeom>
          <a:ln>
            <a:noFill/>
          </a:ln>
        </p:spPr>
      </p:pic>
      <p:pic>
        <p:nvPicPr>
          <p:cNvPr id="195" name="" descr=""/>
          <p:cNvPicPr/>
          <p:nvPr/>
        </p:nvPicPr>
        <p:blipFill>
          <a:blip r:embed="rId3"/>
          <a:stretch/>
        </p:blipFill>
        <p:spPr>
          <a:xfrm>
            <a:off x="3972600" y="5966640"/>
            <a:ext cx="563400" cy="80136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34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" name="Immagine 10" descr=""/>
          <p:cNvPicPr/>
          <p:nvPr/>
        </p:nvPicPr>
        <p:blipFill>
          <a:blip r:embed="rId1"/>
          <a:srcRect l="0" t="21110" r="5669" b="9675"/>
          <a:stretch/>
        </p:blipFill>
        <p:spPr>
          <a:xfrm>
            <a:off x="752400" y="1285920"/>
            <a:ext cx="6961680" cy="4538160"/>
          </a:xfrm>
          <a:prstGeom prst="rect">
            <a:avLst/>
          </a:prstGeom>
          <a:ln>
            <a:noFill/>
          </a:ln>
        </p:spPr>
      </p:pic>
      <p:sp>
        <p:nvSpPr>
          <p:cNvPr id="197" name="CustomShape 1"/>
          <p:cNvSpPr/>
          <p:nvPr/>
        </p:nvSpPr>
        <p:spPr>
          <a:xfrm>
            <a:off x="838080" y="365040"/>
            <a:ext cx="10514520" cy="936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90000"/>
              </a:lnSpc>
            </a:pPr>
            <a:r>
              <a:rPr b="1" lang="it-IT" sz="2800" spc="-1" strike="noStrike" u="sng">
                <a:solidFill>
                  <a:srgbClr val="000000"/>
                </a:solidFill>
                <a:uFillTx/>
                <a:latin typeface="Open Sans"/>
                <a:ea typeface="Open Sans"/>
              </a:rPr>
              <a:t>IDENTIFICAZIONE NUCLEO FAMILIARE A CUI CI SI AGGREGA</a:t>
            </a:r>
            <a:endParaRPr b="0" lang="it-IT" sz="2800" spc="-1" strike="noStrike">
              <a:latin typeface="Arial"/>
            </a:endParaRPr>
          </a:p>
        </p:txBody>
      </p:sp>
      <p:sp>
        <p:nvSpPr>
          <p:cNvPr id="198" name="CustomShape 2"/>
          <p:cNvSpPr/>
          <p:nvPr/>
        </p:nvSpPr>
        <p:spPr>
          <a:xfrm>
            <a:off x="7873920" y="1397520"/>
            <a:ext cx="3585240" cy="4022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90000"/>
              </a:lnSpc>
            </a:pPr>
            <a:r>
              <a:rPr b="1" lang="it-IT" sz="2400" spc="-1" strike="noStrike">
                <a:solidFill>
                  <a:srgbClr val="000000"/>
                </a:solidFill>
                <a:latin typeface="Calibri Light"/>
                <a:ea typeface="DejaVu Sans"/>
              </a:rPr>
              <a:t>In caso ci si unisca a un nucleo familiare già presente nell’abitazione, è necessario identificare tale nucleo familiare specificando il codice fiscale di uno dei componenti.</a:t>
            </a:r>
            <a:endParaRPr b="0" lang="it-IT" sz="2400" spc="-1" strike="noStrike">
              <a:latin typeface="Arial"/>
            </a:endParaRPr>
          </a:p>
          <a:p>
            <a:pPr>
              <a:lnSpc>
                <a:spcPct val="90000"/>
              </a:lnSpc>
            </a:pPr>
            <a:endParaRPr b="0" lang="it-IT" sz="2400" spc="-1" strike="noStrike">
              <a:latin typeface="Arial"/>
            </a:endParaRPr>
          </a:p>
          <a:p>
            <a:pPr>
              <a:lnSpc>
                <a:spcPct val="90000"/>
              </a:lnSpc>
            </a:pPr>
            <a:r>
              <a:rPr b="1" lang="it-IT" sz="2400" spc="-1" strike="noStrike">
                <a:solidFill>
                  <a:srgbClr val="000000"/>
                </a:solidFill>
                <a:latin typeface="Calibri Light"/>
                <a:ea typeface="DejaVu Sans"/>
              </a:rPr>
              <a:t>Viene fatto quindi un controllo incrociato utilizzando l’indirizzo e il codice fiscale per verificare che i dati siano corretti.</a:t>
            </a:r>
            <a:endParaRPr b="0" lang="it-IT" sz="2400" spc="-1" strike="noStrike">
              <a:latin typeface="Arial"/>
            </a:endParaRPr>
          </a:p>
        </p:txBody>
      </p:sp>
      <p:sp>
        <p:nvSpPr>
          <p:cNvPr id="199" name="Line 3"/>
          <p:cNvSpPr/>
          <p:nvPr/>
        </p:nvSpPr>
        <p:spPr>
          <a:xfrm>
            <a:off x="731520" y="5829120"/>
            <a:ext cx="10789920" cy="0"/>
          </a:xfrm>
          <a:prstGeom prst="line">
            <a:avLst/>
          </a:prstGeom>
          <a:ln w="19080">
            <a:solidFill>
              <a:srgbClr val="c0000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00" name="CustomShape 4"/>
          <p:cNvSpPr/>
          <p:nvPr/>
        </p:nvSpPr>
        <p:spPr>
          <a:xfrm>
            <a:off x="4384080" y="6104160"/>
            <a:ext cx="3923280" cy="394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it-IT" sz="2000" spc="-1" strike="noStrike">
                <a:solidFill>
                  <a:srgbClr val="808080"/>
                </a:solidFill>
                <a:latin typeface="Open Sans"/>
                <a:ea typeface="Open Sans"/>
              </a:rPr>
              <a:t>COMUNE DI </a:t>
            </a:r>
            <a:r>
              <a:rPr b="1" lang="it-IT" sz="2000" spc="-1" strike="noStrike">
                <a:solidFill>
                  <a:srgbClr val="c00000"/>
                </a:solidFill>
                <a:latin typeface="Open Sans"/>
                <a:ea typeface="Open Sans"/>
              </a:rPr>
              <a:t>CAPANNOLI</a:t>
            </a:r>
            <a:endParaRPr b="0" lang="it-IT" sz="2000" spc="-1" strike="noStrike">
              <a:latin typeface="Arial"/>
            </a:endParaRPr>
          </a:p>
        </p:txBody>
      </p:sp>
      <p:pic>
        <p:nvPicPr>
          <p:cNvPr id="201" name="Immagine 9" descr=""/>
          <p:cNvPicPr/>
          <p:nvPr/>
        </p:nvPicPr>
        <p:blipFill>
          <a:blip r:embed="rId2"/>
          <a:stretch/>
        </p:blipFill>
        <p:spPr>
          <a:xfrm>
            <a:off x="10716120" y="6343200"/>
            <a:ext cx="1245600" cy="361440"/>
          </a:xfrm>
          <a:prstGeom prst="rect">
            <a:avLst/>
          </a:prstGeom>
          <a:ln>
            <a:noFill/>
          </a:ln>
        </p:spPr>
      </p:pic>
      <p:sp>
        <p:nvSpPr>
          <p:cNvPr id="202" name="CustomShape 5"/>
          <p:cNvSpPr/>
          <p:nvPr/>
        </p:nvSpPr>
        <p:spPr>
          <a:xfrm rot="20893200">
            <a:off x="2418840" y="4381920"/>
            <a:ext cx="794880" cy="273240"/>
          </a:xfrm>
          <a:prstGeom prst="leftArrow">
            <a:avLst>
              <a:gd name="adj1" fmla="val 50000"/>
              <a:gd name="adj2" fmla="val 80352"/>
            </a:avLst>
          </a:prstGeom>
          <a:solidFill>
            <a:srgbClr val="c00000"/>
          </a:solidFill>
          <a:ln>
            <a:solidFill>
              <a:srgbClr val="c0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203" name="" descr=""/>
          <p:cNvPicPr/>
          <p:nvPr/>
        </p:nvPicPr>
        <p:blipFill>
          <a:blip r:embed="rId3"/>
          <a:stretch/>
        </p:blipFill>
        <p:spPr>
          <a:xfrm>
            <a:off x="3972600" y="5966640"/>
            <a:ext cx="563400" cy="80136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34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CustomShape 1"/>
          <p:cNvSpPr/>
          <p:nvPr/>
        </p:nvSpPr>
        <p:spPr>
          <a:xfrm>
            <a:off x="838080" y="365040"/>
            <a:ext cx="10514520" cy="936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 algn="ctr">
              <a:lnSpc>
                <a:spcPct val="90000"/>
              </a:lnSpc>
            </a:pPr>
            <a:r>
              <a:rPr b="1" lang="it-IT" sz="4400" spc="-1" strike="noStrike" u="sng">
                <a:solidFill>
                  <a:srgbClr val="000000"/>
                </a:solidFill>
                <a:uFillTx/>
                <a:latin typeface="Open Sans"/>
                <a:ea typeface="Open Sans"/>
              </a:rPr>
              <a:t>RELAZIONI DI PARENTELA</a:t>
            </a:r>
            <a:endParaRPr b="0" lang="it-IT" sz="4400" spc="-1" strike="noStrike">
              <a:latin typeface="Arial"/>
            </a:endParaRPr>
          </a:p>
        </p:txBody>
      </p:sp>
      <p:sp>
        <p:nvSpPr>
          <p:cNvPr id="205" name="Line 2"/>
          <p:cNvSpPr/>
          <p:nvPr/>
        </p:nvSpPr>
        <p:spPr>
          <a:xfrm>
            <a:off x="731520" y="5829120"/>
            <a:ext cx="10789920" cy="0"/>
          </a:xfrm>
          <a:prstGeom prst="line">
            <a:avLst/>
          </a:prstGeom>
          <a:ln w="19080">
            <a:solidFill>
              <a:srgbClr val="c0000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06" name="CustomShape 3"/>
          <p:cNvSpPr/>
          <p:nvPr/>
        </p:nvSpPr>
        <p:spPr>
          <a:xfrm>
            <a:off x="4384080" y="6104160"/>
            <a:ext cx="3923280" cy="394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it-IT" sz="2000" spc="-1" strike="noStrike">
                <a:solidFill>
                  <a:srgbClr val="808080"/>
                </a:solidFill>
                <a:latin typeface="Open Sans"/>
                <a:ea typeface="Open Sans"/>
              </a:rPr>
              <a:t>COMUNE DI </a:t>
            </a:r>
            <a:r>
              <a:rPr b="1" lang="it-IT" sz="2000" spc="-1" strike="noStrike">
                <a:solidFill>
                  <a:srgbClr val="c00000"/>
                </a:solidFill>
                <a:latin typeface="Open Sans"/>
                <a:ea typeface="Open Sans"/>
              </a:rPr>
              <a:t>CAPANNOLI</a:t>
            </a:r>
            <a:endParaRPr b="0" lang="it-IT" sz="2000" spc="-1" strike="noStrike">
              <a:latin typeface="Arial"/>
            </a:endParaRPr>
          </a:p>
        </p:txBody>
      </p:sp>
      <p:pic>
        <p:nvPicPr>
          <p:cNvPr id="207" name="Immagine 23" descr=""/>
          <p:cNvPicPr/>
          <p:nvPr/>
        </p:nvPicPr>
        <p:blipFill>
          <a:blip r:embed="rId1"/>
          <a:stretch/>
        </p:blipFill>
        <p:spPr>
          <a:xfrm>
            <a:off x="10716120" y="6343200"/>
            <a:ext cx="1245600" cy="361440"/>
          </a:xfrm>
          <a:prstGeom prst="rect">
            <a:avLst/>
          </a:prstGeom>
          <a:ln>
            <a:noFill/>
          </a:ln>
        </p:spPr>
      </p:pic>
      <p:sp>
        <p:nvSpPr>
          <p:cNvPr id="208" name="CustomShape 4"/>
          <p:cNvSpPr/>
          <p:nvPr/>
        </p:nvSpPr>
        <p:spPr>
          <a:xfrm>
            <a:off x="1049760" y="1490040"/>
            <a:ext cx="10409400" cy="4071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</a:pPr>
            <a:r>
              <a:rPr b="1" lang="it-IT" sz="2400" spc="-1" strike="noStrike">
                <a:solidFill>
                  <a:srgbClr val="000000"/>
                </a:solidFill>
                <a:latin typeface="Calibri Light"/>
                <a:ea typeface="DejaVu Sans"/>
              </a:rPr>
              <a:t>Questa fase è condizionale e si presenta in due casi:</a:t>
            </a:r>
            <a:endParaRPr b="0" lang="it-IT" sz="2400" spc="-1" strike="noStrike">
              <a:latin typeface="Arial"/>
            </a:endParaRPr>
          </a:p>
          <a:p>
            <a:pPr marL="719280" indent="-36252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  <a:buFont typeface="Calibri Light"/>
              <a:buAutoNum type="arabicPeriod"/>
            </a:pPr>
            <a:r>
              <a:rPr b="1" lang="it-IT" sz="2400" spc="-1" strike="noStrike">
                <a:solidFill>
                  <a:srgbClr val="000000"/>
                </a:solidFill>
                <a:latin typeface="Calibri Light"/>
                <a:ea typeface="DejaVu Sans"/>
              </a:rPr>
              <a:t>Il dichiarante sta facendo una scissione rispetto al nucleo familiare quale appartiene attualmente</a:t>
            </a:r>
            <a:endParaRPr b="0" lang="it-IT" sz="2400" spc="-1" strike="noStrike">
              <a:latin typeface="Arial"/>
            </a:endParaRPr>
          </a:p>
          <a:p>
            <a:pPr marL="719280" indent="-36252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  <a:buFont typeface="Calibri Light"/>
              <a:buAutoNum type="arabicPeriod"/>
            </a:pPr>
            <a:r>
              <a:rPr b="1" lang="it-IT" sz="2400" spc="-1" strike="noStrike">
                <a:solidFill>
                  <a:srgbClr val="000000"/>
                </a:solidFill>
                <a:latin typeface="Calibri Light"/>
                <a:ea typeface="DejaVu Sans"/>
              </a:rPr>
              <a:t>Il dichiarante si unisce a una famiglia già presente nel nuovo indirizzo</a:t>
            </a:r>
            <a:endParaRPr b="0" lang="it-IT" sz="24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</a:pPr>
            <a:r>
              <a:rPr b="1" lang="it-IT" sz="2400" spc="-1" strike="noStrike">
                <a:solidFill>
                  <a:srgbClr val="000000"/>
                </a:solidFill>
                <a:latin typeface="Calibri Light"/>
                <a:ea typeface="DejaVu Sans"/>
              </a:rPr>
              <a:t>In questa fase è necessario ridefinire le condizioni di parentela rispetto al nuovo intestatario, che nei rispettivi casi è:</a:t>
            </a:r>
            <a:endParaRPr b="0" lang="it-IT" sz="2400" spc="-1" strike="noStrike">
              <a:latin typeface="Arial"/>
            </a:endParaRPr>
          </a:p>
          <a:p>
            <a:pPr marL="719280" indent="-36252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  <a:buFont typeface="Calibri Light"/>
              <a:buAutoNum type="arabicPeriod"/>
            </a:pPr>
            <a:r>
              <a:rPr b="1" lang="it-IT" sz="2400" spc="-1" strike="noStrike">
                <a:solidFill>
                  <a:srgbClr val="000000"/>
                </a:solidFill>
                <a:latin typeface="Calibri Light"/>
                <a:ea typeface="DejaVu Sans"/>
              </a:rPr>
              <a:t>Il dichiarante stesso</a:t>
            </a:r>
            <a:endParaRPr b="0" lang="it-IT" sz="2400" spc="-1" strike="noStrike">
              <a:latin typeface="Arial"/>
            </a:endParaRPr>
          </a:p>
          <a:p>
            <a:pPr marL="719280" indent="-36252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  <a:buFont typeface="Calibri Light"/>
              <a:buAutoNum type="arabicPeriod"/>
            </a:pPr>
            <a:r>
              <a:rPr b="1" lang="it-IT" sz="2400" spc="-1" strike="noStrike">
                <a:solidFill>
                  <a:srgbClr val="000000"/>
                </a:solidFill>
                <a:latin typeface="Calibri Light"/>
                <a:ea typeface="DejaVu Sans"/>
              </a:rPr>
              <a:t>L’intestatario del nucleo familiare già presente</a:t>
            </a:r>
            <a:endParaRPr b="0" lang="it-IT" sz="24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</a:pPr>
            <a:r>
              <a:rPr b="1" lang="it-IT" sz="2400" spc="-1" strike="noStrike">
                <a:solidFill>
                  <a:srgbClr val="000000"/>
                </a:solidFill>
                <a:latin typeface="Calibri Light"/>
                <a:ea typeface="DejaVu Sans"/>
              </a:rPr>
              <a:t>Nel secondo caso, inoltre, è necessario indicare i recapiti dell’intestatario. Si può anche includere una dichiarazione dell’intestatario che acconsente all’aggregazione al suo stato di famiglia.</a:t>
            </a:r>
            <a:endParaRPr b="0" lang="it-IT" sz="2400" spc="-1" strike="noStrike">
              <a:latin typeface="Arial"/>
            </a:endParaRPr>
          </a:p>
          <a:p>
            <a:pPr>
              <a:lnSpc>
                <a:spcPct val="90000"/>
              </a:lnSpc>
            </a:pPr>
            <a:endParaRPr b="0" lang="it-IT" sz="2400" spc="-1" strike="noStrike">
              <a:latin typeface="Arial"/>
            </a:endParaRPr>
          </a:p>
        </p:txBody>
      </p:sp>
      <p:pic>
        <p:nvPicPr>
          <p:cNvPr id="209" name="" descr=""/>
          <p:cNvPicPr/>
          <p:nvPr/>
        </p:nvPicPr>
        <p:blipFill>
          <a:blip r:embed="rId2"/>
          <a:stretch/>
        </p:blipFill>
        <p:spPr>
          <a:xfrm>
            <a:off x="3972600" y="5966640"/>
            <a:ext cx="563400" cy="80136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34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CustomShape 1"/>
          <p:cNvSpPr/>
          <p:nvPr/>
        </p:nvSpPr>
        <p:spPr>
          <a:xfrm>
            <a:off x="838080" y="365040"/>
            <a:ext cx="10514520" cy="936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 algn="ctr">
              <a:lnSpc>
                <a:spcPct val="90000"/>
              </a:lnSpc>
            </a:pPr>
            <a:r>
              <a:rPr b="1" lang="it-IT" sz="4400" spc="-1" strike="noStrike" u="sng">
                <a:solidFill>
                  <a:srgbClr val="000000"/>
                </a:solidFill>
                <a:uFillTx/>
                <a:latin typeface="Open Sans"/>
                <a:ea typeface="Open Sans"/>
              </a:rPr>
              <a:t>COSA OFFRE IL SERVIZIO</a:t>
            </a:r>
            <a:endParaRPr b="0" lang="it-IT" sz="4400" spc="-1" strike="noStrike">
              <a:latin typeface="Arial"/>
            </a:endParaRPr>
          </a:p>
        </p:txBody>
      </p:sp>
      <p:sp>
        <p:nvSpPr>
          <p:cNvPr id="88" name="CustomShape 2"/>
          <p:cNvSpPr/>
          <p:nvPr/>
        </p:nvSpPr>
        <p:spPr>
          <a:xfrm>
            <a:off x="838080" y="1803960"/>
            <a:ext cx="10514520" cy="3203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spcBef>
                <a:spcPts val="1001"/>
              </a:spcBef>
              <a:spcAft>
                <a:spcPts val="1001"/>
              </a:spcAft>
            </a:pPr>
            <a:r>
              <a:rPr b="1" lang="it-IT" sz="3600" spc="-1" strike="noStrike">
                <a:solidFill>
                  <a:srgbClr val="000000"/>
                </a:solidFill>
                <a:latin typeface="Calibri"/>
                <a:ea typeface="DejaVu Sans"/>
              </a:rPr>
              <a:t>Il servizio è riservato ai cittadini </a:t>
            </a:r>
            <a:br/>
            <a:r>
              <a:rPr b="1" lang="it-IT" sz="3600" spc="-1" strike="noStrike">
                <a:solidFill>
                  <a:srgbClr val="000000"/>
                </a:solidFill>
                <a:latin typeface="Calibri"/>
                <a:ea typeface="DejaVu Sans"/>
              </a:rPr>
              <a:t>che si trasferiscono da altri comuni italiani.</a:t>
            </a:r>
            <a:endParaRPr b="0" lang="it-IT" sz="36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001"/>
              </a:spcBef>
              <a:spcAft>
                <a:spcPts val="1001"/>
              </a:spcAft>
            </a:pPr>
            <a:r>
              <a:rPr b="1" lang="it-IT" sz="3600" spc="-1" strike="noStrike">
                <a:solidFill>
                  <a:srgbClr val="000000"/>
                </a:solidFill>
                <a:latin typeface="Calibri"/>
                <a:ea typeface="DejaVu Sans"/>
              </a:rPr>
              <a:t>Permette di avviare una pratica di </a:t>
            </a:r>
            <a:br/>
            <a:r>
              <a:rPr b="1" lang="it-IT" sz="3600" spc="-1" strike="noStrike">
                <a:solidFill>
                  <a:srgbClr val="000000"/>
                </a:solidFill>
                <a:latin typeface="Calibri"/>
                <a:ea typeface="DejaVu Sans"/>
              </a:rPr>
              <a:t>dichiarazione di residenza nel nostro comune.</a:t>
            </a:r>
            <a:endParaRPr b="0" lang="it-IT" sz="36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001"/>
              </a:spcBef>
              <a:spcAft>
                <a:spcPts val="1001"/>
              </a:spcAft>
            </a:pPr>
            <a:r>
              <a:rPr b="1" lang="it-IT" sz="3600" spc="-1" strike="noStrike">
                <a:solidFill>
                  <a:srgbClr val="000000"/>
                </a:solidFill>
                <a:latin typeface="Calibri"/>
                <a:ea typeface="DejaVu Sans"/>
              </a:rPr>
              <a:t>Prima di avviare la pratica verranno</a:t>
            </a:r>
            <a:br/>
            <a:r>
              <a:rPr b="1" lang="it-IT" sz="3600" spc="-1" strike="noStrike">
                <a:solidFill>
                  <a:srgbClr val="000000"/>
                </a:solidFill>
                <a:latin typeface="Calibri"/>
                <a:ea typeface="DejaVu Sans"/>
              </a:rPr>
              <a:t>indicati i dati ed i documenti necessari.</a:t>
            </a:r>
            <a:endParaRPr b="0" lang="it-IT" sz="3600" spc="-1" strike="noStrike">
              <a:latin typeface="Arial"/>
            </a:endParaRPr>
          </a:p>
        </p:txBody>
      </p:sp>
      <p:sp>
        <p:nvSpPr>
          <p:cNvPr id="89" name="Line 3"/>
          <p:cNvSpPr/>
          <p:nvPr/>
        </p:nvSpPr>
        <p:spPr>
          <a:xfrm>
            <a:off x="731520" y="5829120"/>
            <a:ext cx="10789920" cy="0"/>
          </a:xfrm>
          <a:prstGeom prst="line">
            <a:avLst/>
          </a:prstGeom>
          <a:ln w="19080">
            <a:solidFill>
              <a:srgbClr val="c0000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0" name="CustomShape 4"/>
          <p:cNvSpPr/>
          <p:nvPr/>
        </p:nvSpPr>
        <p:spPr>
          <a:xfrm>
            <a:off x="4384080" y="6104160"/>
            <a:ext cx="3923280" cy="394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it-IT" sz="2000" spc="-1" strike="noStrike">
                <a:solidFill>
                  <a:srgbClr val="808080"/>
                </a:solidFill>
                <a:latin typeface="Open Sans"/>
                <a:ea typeface="Open Sans"/>
              </a:rPr>
              <a:t>COMUNE DI </a:t>
            </a:r>
            <a:r>
              <a:rPr b="1" lang="it-IT" sz="2000" spc="-1" strike="noStrike">
                <a:solidFill>
                  <a:srgbClr val="c00000"/>
                </a:solidFill>
                <a:latin typeface="Open Sans"/>
                <a:ea typeface="Open Sans"/>
              </a:rPr>
              <a:t>CAPANNOLI</a:t>
            </a:r>
            <a:endParaRPr b="0" lang="it-IT" sz="2000" spc="-1" strike="noStrike">
              <a:latin typeface="Arial"/>
            </a:endParaRPr>
          </a:p>
        </p:txBody>
      </p:sp>
      <p:pic>
        <p:nvPicPr>
          <p:cNvPr id="91" name="Immagine 8" descr=""/>
          <p:cNvPicPr/>
          <p:nvPr/>
        </p:nvPicPr>
        <p:blipFill>
          <a:blip r:embed="rId1"/>
          <a:stretch/>
        </p:blipFill>
        <p:spPr>
          <a:xfrm>
            <a:off x="10716120" y="6343200"/>
            <a:ext cx="1245600" cy="361440"/>
          </a:xfrm>
          <a:prstGeom prst="rect">
            <a:avLst/>
          </a:prstGeom>
          <a:ln>
            <a:noFill/>
          </a:ln>
        </p:spPr>
      </p:pic>
      <p:pic>
        <p:nvPicPr>
          <p:cNvPr id="92" name="" descr=""/>
          <p:cNvPicPr/>
          <p:nvPr/>
        </p:nvPicPr>
        <p:blipFill>
          <a:blip r:embed="rId2"/>
          <a:stretch/>
        </p:blipFill>
        <p:spPr>
          <a:xfrm>
            <a:off x="3972600" y="5966640"/>
            <a:ext cx="563400" cy="80136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34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Line 1"/>
          <p:cNvSpPr/>
          <p:nvPr/>
        </p:nvSpPr>
        <p:spPr>
          <a:xfrm>
            <a:off x="731520" y="5829120"/>
            <a:ext cx="10789920" cy="0"/>
          </a:xfrm>
          <a:prstGeom prst="line">
            <a:avLst/>
          </a:prstGeom>
          <a:ln w="19080">
            <a:solidFill>
              <a:srgbClr val="c0000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11" name="CustomShape 2"/>
          <p:cNvSpPr/>
          <p:nvPr/>
        </p:nvSpPr>
        <p:spPr>
          <a:xfrm>
            <a:off x="4384080" y="6104160"/>
            <a:ext cx="3923280" cy="394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it-IT" sz="2000" spc="-1" strike="noStrike">
                <a:solidFill>
                  <a:srgbClr val="808080"/>
                </a:solidFill>
                <a:latin typeface="Open Sans"/>
                <a:ea typeface="Open Sans"/>
              </a:rPr>
              <a:t>COMUNE DI </a:t>
            </a:r>
            <a:r>
              <a:rPr b="1" lang="it-IT" sz="2000" spc="-1" strike="noStrike">
                <a:solidFill>
                  <a:srgbClr val="c00000"/>
                </a:solidFill>
                <a:latin typeface="Open Sans"/>
                <a:ea typeface="Open Sans"/>
              </a:rPr>
              <a:t>CAPANNOLI</a:t>
            </a:r>
            <a:endParaRPr b="0" lang="it-IT" sz="2000" spc="-1" strike="noStrike">
              <a:latin typeface="Arial"/>
            </a:endParaRPr>
          </a:p>
        </p:txBody>
      </p:sp>
      <p:pic>
        <p:nvPicPr>
          <p:cNvPr id="212" name="Immagine 24" descr=""/>
          <p:cNvPicPr/>
          <p:nvPr/>
        </p:nvPicPr>
        <p:blipFill>
          <a:blip r:embed="rId1"/>
          <a:stretch/>
        </p:blipFill>
        <p:spPr>
          <a:xfrm>
            <a:off x="10716120" y="6343200"/>
            <a:ext cx="1245600" cy="361440"/>
          </a:xfrm>
          <a:prstGeom prst="rect">
            <a:avLst/>
          </a:prstGeom>
          <a:ln>
            <a:noFill/>
          </a:ln>
        </p:spPr>
      </p:pic>
      <p:pic>
        <p:nvPicPr>
          <p:cNvPr id="213" name="Picture 2" descr=""/>
          <p:cNvPicPr/>
          <p:nvPr/>
        </p:nvPicPr>
        <p:blipFill>
          <a:blip r:embed="rId2"/>
          <a:stretch/>
        </p:blipFill>
        <p:spPr>
          <a:xfrm>
            <a:off x="2250360" y="507960"/>
            <a:ext cx="7661880" cy="5297400"/>
          </a:xfrm>
          <a:prstGeom prst="rect">
            <a:avLst/>
          </a:prstGeom>
          <a:ln w="9360">
            <a:noFill/>
          </a:ln>
        </p:spPr>
      </p:pic>
      <p:pic>
        <p:nvPicPr>
          <p:cNvPr id="214" name="" descr=""/>
          <p:cNvPicPr/>
          <p:nvPr/>
        </p:nvPicPr>
        <p:blipFill>
          <a:blip r:embed="rId3"/>
          <a:stretch/>
        </p:blipFill>
        <p:spPr>
          <a:xfrm>
            <a:off x="3972600" y="5966640"/>
            <a:ext cx="563400" cy="80136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34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" name="Immagine 13" descr=""/>
          <p:cNvPicPr/>
          <p:nvPr/>
        </p:nvPicPr>
        <p:blipFill>
          <a:blip r:embed="rId1"/>
          <a:srcRect l="0" t="12060" r="0" b="3322"/>
          <a:stretch/>
        </p:blipFill>
        <p:spPr>
          <a:xfrm>
            <a:off x="727200" y="567360"/>
            <a:ext cx="3835440" cy="5258520"/>
          </a:xfrm>
          <a:prstGeom prst="rect">
            <a:avLst/>
          </a:prstGeom>
          <a:ln>
            <a:noFill/>
          </a:ln>
        </p:spPr>
      </p:pic>
      <p:sp>
        <p:nvSpPr>
          <p:cNvPr id="216" name="CustomShape 1"/>
          <p:cNvSpPr/>
          <p:nvPr/>
        </p:nvSpPr>
        <p:spPr>
          <a:xfrm>
            <a:off x="838080" y="365040"/>
            <a:ext cx="10514520" cy="936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 algn="ctr">
              <a:lnSpc>
                <a:spcPct val="90000"/>
              </a:lnSpc>
            </a:pPr>
            <a:r>
              <a:rPr b="1" lang="it-IT" sz="4400" spc="-1" strike="noStrike" u="sng">
                <a:solidFill>
                  <a:srgbClr val="000000"/>
                </a:solidFill>
                <a:uFillTx/>
                <a:latin typeface="Open Sans"/>
                <a:ea typeface="Open Sans"/>
              </a:rPr>
              <a:t>RIEPILOGO E INVIO</a:t>
            </a:r>
            <a:endParaRPr b="0" lang="it-IT" sz="4400" spc="-1" strike="noStrike">
              <a:latin typeface="Arial"/>
            </a:endParaRPr>
          </a:p>
        </p:txBody>
      </p:sp>
      <p:sp>
        <p:nvSpPr>
          <p:cNvPr id="217" name="Line 2"/>
          <p:cNvSpPr/>
          <p:nvPr/>
        </p:nvSpPr>
        <p:spPr>
          <a:xfrm>
            <a:off x="731520" y="5829120"/>
            <a:ext cx="10789920" cy="0"/>
          </a:xfrm>
          <a:prstGeom prst="line">
            <a:avLst/>
          </a:prstGeom>
          <a:ln w="19080">
            <a:solidFill>
              <a:srgbClr val="c0000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18" name="CustomShape 3"/>
          <p:cNvSpPr/>
          <p:nvPr/>
        </p:nvSpPr>
        <p:spPr>
          <a:xfrm>
            <a:off x="5198400" y="1315080"/>
            <a:ext cx="6260760" cy="4226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90000"/>
              </a:lnSpc>
            </a:pPr>
            <a:r>
              <a:rPr b="1" lang="it-IT" sz="3000" spc="-1" strike="noStrike">
                <a:solidFill>
                  <a:srgbClr val="000000"/>
                </a:solidFill>
                <a:latin typeface="Calibri Light"/>
                <a:ea typeface="DejaVu Sans"/>
              </a:rPr>
              <a:t>Questa fase permette di rivedere tutte le informazioni incluse nella pratica e di inviarla una volta verificate.</a:t>
            </a:r>
            <a:endParaRPr b="0" lang="it-IT" sz="3000" spc="-1" strike="noStrike">
              <a:latin typeface="Arial"/>
            </a:endParaRPr>
          </a:p>
          <a:p>
            <a:pPr>
              <a:lnSpc>
                <a:spcPct val="90000"/>
              </a:lnSpc>
            </a:pPr>
            <a:endParaRPr b="0" lang="it-IT" sz="3000" spc="-1" strike="noStrike">
              <a:latin typeface="Arial"/>
            </a:endParaRPr>
          </a:p>
          <a:p>
            <a:pPr>
              <a:lnSpc>
                <a:spcPct val="90000"/>
              </a:lnSpc>
            </a:pPr>
            <a:r>
              <a:rPr b="1" lang="it-IT" sz="3000" spc="-1" strike="noStrike">
                <a:solidFill>
                  <a:srgbClr val="000000"/>
                </a:solidFill>
                <a:latin typeface="Calibri Light"/>
                <a:ea typeface="DejaVu Sans"/>
              </a:rPr>
              <a:t>Per l’invio è necessario fornire i recapiti del dichiarante e spuntare entrambe le dichiarazioni di responsabilità delle informazioni presentate nella pratica.</a:t>
            </a:r>
            <a:endParaRPr b="0" lang="it-IT" sz="3000" spc="-1" strike="noStrike">
              <a:latin typeface="Arial"/>
            </a:endParaRPr>
          </a:p>
        </p:txBody>
      </p:sp>
      <p:sp>
        <p:nvSpPr>
          <p:cNvPr id="219" name="CustomShape 4"/>
          <p:cNvSpPr/>
          <p:nvPr/>
        </p:nvSpPr>
        <p:spPr>
          <a:xfrm>
            <a:off x="4384080" y="6104160"/>
            <a:ext cx="3923280" cy="394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it-IT" sz="2000" spc="-1" strike="noStrike">
                <a:solidFill>
                  <a:srgbClr val="808080"/>
                </a:solidFill>
                <a:latin typeface="Open Sans"/>
                <a:ea typeface="Open Sans"/>
              </a:rPr>
              <a:t>COMUNE DI </a:t>
            </a:r>
            <a:r>
              <a:rPr b="1" lang="it-IT" sz="2000" spc="-1" strike="noStrike">
                <a:solidFill>
                  <a:srgbClr val="c00000"/>
                </a:solidFill>
                <a:latin typeface="Open Sans"/>
                <a:ea typeface="Open Sans"/>
              </a:rPr>
              <a:t>CAPANNOLI</a:t>
            </a:r>
            <a:endParaRPr b="0" lang="it-IT" sz="2000" spc="-1" strike="noStrike">
              <a:latin typeface="Arial"/>
            </a:endParaRPr>
          </a:p>
        </p:txBody>
      </p:sp>
      <p:pic>
        <p:nvPicPr>
          <p:cNvPr id="220" name="Immagine 11" descr=""/>
          <p:cNvPicPr/>
          <p:nvPr/>
        </p:nvPicPr>
        <p:blipFill>
          <a:blip r:embed="rId2"/>
          <a:stretch/>
        </p:blipFill>
        <p:spPr>
          <a:xfrm>
            <a:off x="10716120" y="6343200"/>
            <a:ext cx="1245600" cy="361440"/>
          </a:xfrm>
          <a:prstGeom prst="rect">
            <a:avLst/>
          </a:prstGeom>
          <a:ln>
            <a:noFill/>
          </a:ln>
        </p:spPr>
      </p:pic>
      <p:sp>
        <p:nvSpPr>
          <p:cNvPr id="221" name="CustomShape 5"/>
          <p:cNvSpPr/>
          <p:nvPr/>
        </p:nvSpPr>
        <p:spPr>
          <a:xfrm>
            <a:off x="4594680" y="2167560"/>
            <a:ext cx="518400" cy="177840"/>
          </a:xfrm>
          <a:prstGeom prst="leftArrow">
            <a:avLst>
              <a:gd name="adj1" fmla="val 50000"/>
              <a:gd name="adj2" fmla="val 80352"/>
            </a:avLst>
          </a:prstGeom>
          <a:solidFill>
            <a:srgbClr val="c00000"/>
          </a:solidFill>
          <a:ln>
            <a:solidFill>
              <a:srgbClr val="c0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22" name="CustomShape 6"/>
          <p:cNvSpPr/>
          <p:nvPr/>
        </p:nvSpPr>
        <p:spPr>
          <a:xfrm>
            <a:off x="3468600" y="3623760"/>
            <a:ext cx="1297080" cy="193680"/>
          </a:xfrm>
          <a:prstGeom prst="leftArrow">
            <a:avLst>
              <a:gd name="adj1" fmla="val 50000"/>
              <a:gd name="adj2" fmla="val 80352"/>
            </a:avLst>
          </a:prstGeom>
          <a:solidFill>
            <a:srgbClr val="c00000"/>
          </a:solidFill>
          <a:ln>
            <a:solidFill>
              <a:srgbClr val="c0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23" name="CustomShape 7"/>
          <p:cNvSpPr/>
          <p:nvPr/>
        </p:nvSpPr>
        <p:spPr>
          <a:xfrm rot="20293800">
            <a:off x="4661640" y="4842720"/>
            <a:ext cx="518400" cy="177840"/>
          </a:xfrm>
          <a:prstGeom prst="leftArrow">
            <a:avLst>
              <a:gd name="adj1" fmla="val 50000"/>
              <a:gd name="adj2" fmla="val 80352"/>
            </a:avLst>
          </a:prstGeom>
          <a:solidFill>
            <a:srgbClr val="c00000"/>
          </a:solidFill>
          <a:ln>
            <a:solidFill>
              <a:srgbClr val="c0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224" name="" descr=""/>
          <p:cNvPicPr/>
          <p:nvPr/>
        </p:nvPicPr>
        <p:blipFill>
          <a:blip r:embed="rId3"/>
          <a:stretch/>
        </p:blipFill>
        <p:spPr>
          <a:xfrm>
            <a:off x="3972600" y="5966640"/>
            <a:ext cx="563400" cy="80136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34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CustomShape 1"/>
          <p:cNvSpPr/>
          <p:nvPr/>
        </p:nvSpPr>
        <p:spPr>
          <a:xfrm>
            <a:off x="838080" y="365040"/>
            <a:ext cx="10514520" cy="936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 algn="ctr">
              <a:lnSpc>
                <a:spcPct val="90000"/>
              </a:lnSpc>
            </a:pPr>
            <a:r>
              <a:rPr b="1" lang="it-IT" sz="4400" spc="-1" strike="noStrike" u="sng">
                <a:solidFill>
                  <a:srgbClr val="000000"/>
                </a:solidFill>
                <a:uFillTx/>
                <a:latin typeface="Open Sans"/>
                <a:ea typeface="Open Sans"/>
              </a:rPr>
              <a:t>DETTAGLIO PRATICA</a:t>
            </a:r>
            <a:endParaRPr b="0" lang="it-IT" sz="4400" spc="-1" strike="noStrike">
              <a:latin typeface="Arial"/>
            </a:endParaRPr>
          </a:p>
        </p:txBody>
      </p:sp>
      <p:sp>
        <p:nvSpPr>
          <p:cNvPr id="226" name="Line 2"/>
          <p:cNvSpPr/>
          <p:nvPr/>
        </p:nvSpPr>
        <p:spPr>
          <a:xfrm>
            <a:off x="731520" y="5829120"/>
            <a:ext cx="10789920" cy="0"/>
          </a:xfrm>
          <a:prstGeom prst="line">
            <a:avLst/>
          </a:prstGeom>
          <a:ln w="19080">
            <a:solidFill>
              <a:srgbClr val="c0000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27" name="CustomShape 3"/>
          <p:cNvSpPr/>
          <p:nvPr/>
        </p:nvSpPr>
        <p:spPr>
          <a:xfrm>
            <a:off x="4384080" y="6104160"/>
            <a:ext cx="3923280" cy="394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it-IT" sz="2000" spc="-1" strike="noStrike">
                <a:solidFill>
                  <a:srgbClr val="808080"/>
                </a:solidFill>
                <a:latin typeface="Open Sans"/>
                <a:ea typeface="Open Sans"/>
              </a:rPr>
              <a:t>COMUNE DI </a:t>
            </a:r>
            <a:r>
              <a:rPr b="1" lang="it-IT" sz="2000" spc="-1" strike="noStrike">
                <a:solidFill>
                  <a:srgbClr val="c00000"/>
                </a:solidFill>
                <a:latin typeface="Open Sans"/>
                <a:ea typeface="Open Sans"/>
              </a:rPr>
              <a:t>CAPANNOLI</a:t>
            </a:r>
            <a:endParaRPr b="0" lang="it-IT" sz="2000" spc="-1" strike="noStrike">
              <a:latin typeface="Arial"/>
            </a:endParaRPr>
          </a:p>
        </p:txBody>
      </p:sp>
      <p:pic>
        <p:nvPicPr>
          <p:cNvPr id="228" name="Immagine 12" descr=""/>
          <p:cNvPicPr/>
          <p:nvPr/>
        </p:nvPicPr>
        <p:blipFill>
          <a:blip r:embed="rId1"/>
          <a:stretch/>
        </p:blipFill>
        <p:spPr>
          <a:xfrm>
            <a:off x="10716120" y="6343200"/>
            <a:ext cx="1245600" cy="361440"/>
          </a:xfrm>
          <a:prstGeom prst="rect">
            <a:avLst/>
          </a:prstGeom>
          <a:ln>
            <a:noFill/>
          </a:ln>
        </p:spPr>
      </p:pic>
      <p:sp>
        <p:nvSpPr>
          <p:cNvPr id="229" name="CustomShape 4"/>
          <p:cNvSpPr/>
          <p:nvPr/>
        </p:nvSpPr>
        <p:spPr>
          <a:xfrm>
            <a:off x="779040" y="1625760"/>
            <a:ext cx="10680480" cy="3351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90000"/>
              </a:lnSpc>
            </a:pPr>
            <a:r>
              <a:rPr b="0" lang="it-IT" sz="4800" spc="-1" strike="noStrike">
                <a:solidFill>
                  <a:srgbClr val="000000"/>
                </a:solidFill>
                <a:latin typeface="Calibri Light"/>
                <a:ea typeface="DejaVu Sans"/>
              </a:rPr>
              <a:t>Una volta inviata, la pratica è consultabile con </a:t>
            </a:r>
            <a:r>
              <a:rPr b="1" lang="it-IT" sz="4800" spc="-1" strike="noStrike">
                <a:solidFill>
                  <a:srgbClr val="000000"/>
                </a:solidFill>
                <a:latin typeface="Calibri Light"/>
                <a:ea typeface="DejaVu Sans"/>
              </a:rPr>
              <a:t>dettagli sullo stato di avanzamento</a:t>
            </a:r>
            <a:r>
              <a:rPr b="0" lang="it-IT" sz="4800" spc="-1" strike="noStrike">
                <a:solidFill>
                  <a:srgbClr val="000000"/>
                </a:solidFill>
                <a:latin typeface="Calibri Light"/>
                <a:ea typeface="DejaVu Sans"/>
              </a:rPr>
              <a:t> e la possibilità di scaricare una copia pdf della stessa.</a:t>
            </a:r>
            <a:endParaRPr b="0" lang="it-IT" sz="4800" spc="-1" strike="noStrike">
              <a:latin typeface="Arial"/>
            </a:endParaRPr>
          </a:p>
        </p:txBody>
      </p:sp>
      <p:pic>
        <p:nvPicPr>
          <p:cNvPr id="230" name="" descr=""/>
          <p:cNvPicPr/>
          <p:nvPr/>
        </p:nvPicPr>
        <p:blipFill>
          <a:blip r:embed="rId2"/>
          <a:stretch/>
        </p:blipFill>
        <p:spPr>
          <a:xfrm>
            <a:off x="3972600" y="5966640"/>
            <a:ext cx="563400" cy="80136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34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CustomShape 1"/>
          <p:cNvSpPr/>
          <p:nvPr/>
        </p:nvSpPr>
        <p:spPr>
          <a:xfrm>
            <a:off x="838080" y="365040"/>
            <a:ext cx="10514520" cy="936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 algn="ctr">
              <a:lnSpc>
                <a:spcPct val="90000"/>
              </a:lnSpc>
            </a:pPr>
            <a:r>
              <a:rPr b="1" lang="it-IT" sz="4400" spc="-1" strike="noStrike" u="sng">
                <a:solidFill>
                  <a:srgbClr val="000000"/>
                </a:solidFill>
                <a:uFillTx/>
                <a:latin typeface="Open Sans"/>
                <a:ea typeface="Open Sans"/>
              </a:rPr>
              <a:t>INFORMAZIONI UTILI</a:t>
            </a:r>
            <a:endParaRPr b="0" lang="it-IT" sz="4400" spc="-1" strike="noStrike">
              <a:latin typeface="Arial"/>
            </a:endParaRPr>
          </a:p>
        </p:txBody>
      </p:sp>
      <p:sp>
        <p:nvSpPr>
          <p:cNvPr id="232" name="CustomShape 2"/>
          <p:cNvSpPr/>
          <p:nvPr/>
        </p:nvSpPr>
        <p:spPr>
          <a:xfrm>
            <a:off x="838080" y="1287720"/>
            <a:ext cx="10621080" cy="4022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 algn="ctr">
              <a:lnSpc>
                <a:spcPct val="90000"/>
              </a:lnSpc>
            </a:pPr>
            <a:r>
              <a:rPr b="1" lang="it-IT" sz="4400" spc="-1" strike="noStrike" u="sng">
                <a:solidFill>
                  <a:srgbClr val="0563c1"/>
                </a:solidFill>
                <a:uFillTx/>
                <a:latin typeface="Open Sans"/>
                <a:ea typeface="Open Sans"/>
                <a:hlinkClick r:id="rId1"/>
              </a:rPr>
              <a:t>Che cos’è SPID e come ottenerlo</a:t>
            </a:r>
            <a:endParaRPr b="0" lang="it-IT" sz="4400" spc="-1" strike="noStrike">
              <a:latin typeface="Arial"/>
            </a:endParaRPr>
          </a:p>
          <a:p>
            <a:pPr algn="ctr">
              <a:lnSpc>
                <a:spcPct val="90000"/>
              </a:lnSpc>
            </a:pPr>
            <a:endParaRPr b="0" lang="it-IT" sz="4400" spc="-1" strike="noStrike">
              <a:latin typeface="Arial"/>
            </a:endParaRPr>
          </a:p>
          <a:p>
            <a:pPr algn="ctr">
              <a:lnSpc>
                <a:spcPct val="90000"/>
              </a:lnSpc>
            </a:pPr>
            <a:r>
              <a:rPr b="0" lang="it-IT" sz="2800" spc="-1" strike="noStrike" u="sng">
                <a:solidFill>
                  <a:srgbClr val="0563c1"/>
                </a:solidFill>
                <a:uFillTx/>
                <a:latin typeface="Open Sans"/>
                <a:ea typeface="Open Sans"/>
                <a:hlinkClick r:id="rId2"/>
              </a:rPr>
              <a:t>https://www.spid.gov.it/</a:t>
            </a:r>
            <a:endParaRPr b="0" lang="it-IT" sz="2800" spc="-1" strike="noStrike">
              <a:latin typeface="Arial"/>
            </a:endParaRPr>
          </a:p>
        </p:txBody>
      </p:sp>
      <p:sp>
        <p:nvSpPr>
          <p:cNvPr id="233" name="Line 3"/>
          <p:cNvSpPr/>
          <p:nvPr/>
        </p:nvSpPr>
        <p:spPr>
          <a:xfrm>
            <a:off x="731520" y="5829120"/>
            <a:ext cx="10789920" cy="0"/>
          </a:xfrm>
          <a:prstGeom prst="line">
            <a:avLst/>
          </a:prstGeom>
          <a:ln w="19080">
            <a:solidFill>
              <a:srgbClr val="c0000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34" name="CustomShape 4"/>
          <p:cNvSpPr/>
          <p:nvPr/>
        </p:nvSpPr>
        <p:spPr>
          <a:xfrm>
            <a:off x="4384080" y="6104160"/>
            <a:ext cx="3923280" cy="394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it-IT" sz="2000" spc="-1" strike="noStrike">
                <a:solidFill>
                  <a:srgbClr val="808080"/>
                </a:solidFill>
                <a:latin typeface="Open Sans"/>
                <a:ea typeface="Open Sans"/>
              </a:rPr>
              <a:t>COMUNE DI </a:t>
            </a:r>
            <a:r>
              <a:rPr b="1" lang="it-IT" sz="2000" spc="-1" strike="noStrike">
                <a:solidFill>
                  <a:srgbClr val="c00000"/>
                </a:solidFill>
                <a:latin typeface="Open Sans"/>
                <a:ea typeface="Open Sans"/>
              </a:rPr>
              <a:t>CAPANNOLI</a:t>
            </a:r>
            <a:endParaRPr b="0" lang="it-IT" sz="2000" spc="-1" strike="noStrike">
              <a:latin typeface="Arial"/>
            </a:endParaRPr>
          </a:p>
        </p:txBody>
      </p:sp>
      <p:pic>
        <p:nvPicPr>
          <p:cNvPr id="235" name="Immagine 9" descr=""/>
          <p:cNvPicPr/>
          <p:nvPr/>
        </p:nvPicPr>
        <p:blipFill>
          <a:blip r:embed="rId3"/>
          <a:stretch/>
        </p:blipFill>
        <p:spPr>
          <a:xfrm>
            <a:off x="10716120" y="6343200"/>
            <a:ext cx="1245600" cy="361440"/>
          </a:xfrm>
          <a:prstGeom prst="rect">
            <a:avLst/>
          </a:prstGeom>
          <a:ln>
            <a:noFill/>
          </a:ln>
        </p:spPr>
      </p:pic>
      <p:pic>
        <p:nvPicPr>
          <p:cNvPr id="236" name="" descr=""/>
          <p:cNvPicPr/>
          <p:nvPr/>
        </p:nvPicPr>
        <p:blipFill>
          <a:blip r:embed="rId4"/>
          <a:stretch/>
        </p:blipFill>
        <p:spPr>
          <a:xfrm>
            <a:off x="3972600" y="5966640"/>
            <a:ext cx="563400" cy="80136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3400"/>
    </mc:Choice>
    <mc:Fallback>
      <p:transition spd="slow"/>
    </mc:Fallback>
  </mc:AlternateContent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CustomShape 1"/>
          <p:cNvSpPr/>
          <p:nvPr/>
        </p:nvSpPr>
        <p:spPr>
          <a:xfrm>
            <a:off x="838080" y="365040"/>
            <a:ext cx="10514520" cy="936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 algn="ctr">
              <a:lnSpc>
                <a:spcPct val="90000"/>
              </a:lnSpc>
            </a:pPr>
            <a:r>
              <a:rPr b="1" lang="it-IT" sz="4400" spc="-1" strike="noStrike" u="sng">
                <a:solidFill>
                  <a:srgbClr val="000000"/>
                </a:solidFill>
                <a:uFillTx/>
                <a:latin typeface="Open Sans"/>
                <a:ea typeface="Open Sans"/>
              </a:rPr>
              <a:t>INFORMAZIONI UTILI</a:t>
            </a:r>
            <a:endParaRPr b="0" lang="it-IT" sz="4400" spc="-1" strike="noStrike">
              <a:latin typeface="Arial"/>
            </a:endParaRPr>
          </a:p>
        </p:txBody>
      </p:sp>
      <p:sp>
        <p:nvSpPr>
          <p:cNvPr id="238" name="CustomShape 2"/>
          <p:cNvSpPr/>
          <p:nvPr/>
        </p:nvSpPr>
        <p:spPr>
          <a:xfrm>
            <a:off x="838080" y="1287720"/>
            <a:ext cx="10621080" cy="4265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 fontScale="21000"/>
          </a:bodyPr>
          <a:p>
            <a:pPr>
              <a:lnSpc>
                <a:spcPct val="120000"/>
              </a:lnSpc>
            </a:pPr>
            <a:r>
              <a:rPr b="1" lang="it-IT" sz="4400" spc="-1" strike="noStrike">
                <a:solidFill>
                  <a:srgbClr val="000000"/>
                </a:solidFill>
                <a:latin typeface="Open Sans"/>
                <a:ea typeface="Open Sans"/>
              </a:rPr>
              <a:t>UFFICIO ANAGRAFE COMUNE DI CAPANNOLI</a:t>
            </a:r>
            <a:endParaRPr b="0" lang="it-IT" sz="4400" spc="-1" strike="noStrike">
              <a:latin typeface="Arial"/>
            </a:endParaRPr>
          </a:p>
          <a:p>
            <a:pPr>
              <a:lnSpc>
                <a:spcPct val="120000"/>
              </a:lnSpc>
            </a:pPr>
            <a:endParaRPr b="0" lang="it-IT" sz="4400" spc="-1" strike="noStrike">
              <a:latin typeface="Arial"/>
            </a:endParaRPr>
          </a:p>
          <a:p>
            <a:pPr>
              <a:lnSpc>
                <a:spcPct val="120000"/>
              </a:lnSpc>
            </a:pPr>
            <a:r>
              <a:rPr b="1" lang="it-IT" sz="4400" spc="-1" strike="noStrike" u="sng">
                <a:solidFill>
                  <a:srgbClr val="000000"/>
                </a:solidFill>
                <a:uFillTx/>
                <a:latin typeface="Open Sans"/>
                <a:ea typeface="Open Sans"/>
              </a:rPr>
              <a:t>Numeri telefonici</a:t>
            </a:r>
            <a:r>
              <a:rPr b="0" lang="it-IT" sz="4400" spc="-1" strike="noStrike">
                <a:solidFill>
                  <a:srgbClr val="000000"/>
                </a:solidFill>
                <a:latin typeface="Open Sans"/>
                <a:ea typeface="Open Sans"/>
              </a:rPr>
              <a:t>:</a:t>
            </a:r>
            <a:endParaRPr b="0" lang="it-IT" sz="4400" spc="-1" strike="noStrike">
              <a:latin typeface="Arial"/>
            </a:endParaRPr>
          </a:p>
          <a:p>
            <a:pPr>
              <a:lnSpc>
                <a:spcPct val="120000"/>
              </a:lnSpc>
            </a:pPr>
            <a:r>
              <a:rPr b="0" lang="it-IT" sz="4400" spc="-1" strike="noStrike">
                <a:solidFill>
                  <a:srgbClr val="000000"/>
                </a:solidFill>
                <a:latin typeface="Open Sans"/>
                <a:ea typeface="Open Sans"/>
              </a:rPr>
              <a:t>0587 606680 – 0587 606679  </a:t>
            </a:r>
            <a:endParaRPr b="0" lang="it-IT" sz="4400" spc="-1" strike="noStrike">
              <a:latin typeface="Arial"/>
            </a:endParaRPr>
          </a:p>
          <a:p>
            <a:pPr>
              <a:lnSpc>
                <a:spcPct val="120000"/>
              </a:lnSpc>
            </a:pPr>
            <a:r>
              <a:rPr b="0" lang="it-IT" sz="4400" spc="-1" strike="noStrike">
                <a:solidFill>
                  <a:srgbClr val="000000"/>
                </a:solidFill>
                <a:latin typeface="Open Sans"/>
                <a:ea typeface="Open Sans"/>
              </a:rPr>
              <a:t>negli orari, dal lunedì al venerdì dalle 10,00 alle 12,30 ed il martedì dalle 10,00 alle 16,30</a:t>
            </a:r>
            <a:endParaRPr b="0" lang="it-IT" sz="4400" spc="-1" strike="noStrike">
              <a:latin typeface="Arial"/>
            </a:endParaRPr>
          </a:p>
          <a:p>
            <a:pPr>
              <a:lnSpc>
                <a:spcPct val="120000"/>
              </a:lnSpc>
            </a:pPr>
            <a:endParaRPr b="0" lang="it-IT" sz="4400" spc="-1" strike="noStrike">
              <a:latin typeface="Arial"/>
            </a:endParaRPr>
          </a:p>
          <a:p>
            <a:pPr>
              <a:lnSpc>
                <a:spcPct val="120000"/>
              </a:lnSpc>
            </a:pPr>
            <a:r>
              <a:rPr b="1" lang="it-IT" sz="4400" spc="-1" strike="noStrike" u="sng">
                <a:solidFill>
                  <a:srgbClr val="000000"/>
                </a:solidFill>
                <a:uFillTx/>
                <a:latin typeface="Open Sans"/>
                <a:ea typeface="Open Sans"/>
              </a:rPr>
              <a:t>Indirizzi mail</a:t>
            </a:r>
            <a:r>
              <a:rPr b="0" lang="it-IT" sz="4400" spc="-1" strike="noStrike">
                <a:solidFill>
                  <a:srgbClr val="000000"/>
                </a:solidFill>
                <a:latin typeface="Open Sans"/>
                <a:ea typeface="Open Sans"/>
              </a:rPr>
              <a:t>:</a:t>
            </a:r>
            <a:endParaRPr b="0" lang="it-IT" sz="4400" spc="-1" strike="noStrike">
              <a:latin typeface="Arial"/>
            </a:endParaRPr>
          </a:p>
          <a:p>
            <a:pPr>
              <a:lnSpc>
                <a:spcPct val="120000"/>
              </a:lnSpc>
            </a:pPr>
            <a:r>
              <a:rPr b="0" lang="it-IT" sz="4400" spc="-1" strike="noStrike" u="sng">
                <a:solidFill>
                  <a:srgbClr val="000000"/>
                </a:solidFill>
                <a:uFillTx/>
                <a:latin typeface="Open Sans"/>
                <a:ea typeface="Open Sans"/>
              </a:rPr>
              <a:t>ordinaria</a:t>
            </a:r>
            <a:r>
              <a:rPr b="0" lang="it-IT" sz="4400" spc="-1" strike="noStrike">
                <a:solidFill>
                  <a:srgbClr val="000000"/>
                </a:solidFill>
                <a:latin typeface="Open Sans"/>
                <a:ea typeface="Open Sans"/>
              </a:rPr>
              <a:t>:</a:t>
            </a:r>
            <a:r>
              <a:rPr b="0" lang="it-IT" sz="4400" spc="-1" strike="noStrike">
                <a:solidFill>
                  <a:srgbClr val="000000"/>
                </a:solidFill>
                <a:latin typeface="Open Sans"/>
                <a:ea typeface="Open Sans"/>
              </a:rPr>
              <a:t>	</a:t>
            </a:r>
            <a:r>
              <a:rPr b="0" lang="it-IT" sz="4400" spc="-1" strike="noStrike">
                <a:solidFill>
                  <a:srgbClr val="000000"/>
                </a:solidFill>
                <a:latin typeface="Open Sans"/>
                <a:ea typeface="Open Sans"/>
              </a:rPr>
              <a:t> anagrafe@comune.capannoli.pi.it</a:t>
            </a:r>
            <a:endParaRPr b="0" lang="it-IT" sz="4400" spc="-1" strike="noStrike">
              <a:latin typeface="Arial"/>
            </a:endParaRPr>
          </a:p>
          <a:p>
            <a:pPr>
              <a:lnSpc>
                <a:spcPct val="120000"/>
              </a:lnSpc>
            </a:pPr>
            <a:r>
              <a:rPr b="0" lang="it-IT" sz="4400" spc="-1" strike="noStrike" u="sng">
                <a:solidFill>
                  <a:srgbClr val="000000"/>
                </a:solidFill>
                <a:uFillTx/>
                <a:latin typeface="Open Sans"/>
                <a:ea typeface="Open Sans"/>
              </a:rPr>
              <a:t>PEC</a:t>
            </a:r>
            <a:r>
              <a:rPr b="0" lang="it-IT" sz="4400" spc="-1" strike="noStrike">
                <a:solidFill>
                  <a:srgbClr val="000000"/>
                </a:solidFill>
                <a:latin typeface="Open Sans"/>
                <a:ea typeface="Open Sans"/>
              </a:rPr>
              <a:t>:</a:t>
            </a:r>
            <a:r>
              <a:rPr b="0" lang="it-IT" sz="4400" spc="-1" strike="noStrike">
                <a:solidFill>
                  <a:srgbClr val="000000"/>
                </a:solidFill>
                <a:latin typeface="Open Sans"/>
                <a:ea typeface="Open Sans"/>
              </a:rPr>
              <a:t>	</a:t>
            </a:r>
            <a:r>
              <a:rPr b="0" lang="it-IT" sz="4400" spc="-1" strike="noStrike">
                <a:solidFill>
                  <a:srgbClr val="000000"/>
                </a:solidFill>
                <a:latin typeface="Open Sans"/>
                <a:ea typeface="Open Sans"/>
              </a:rPr>
              <a:t>	</a:t>
            </a:r>
            <a:r>
              <a:rPr b="0" lang="it-IT" sz="4400" spc="-1" strike="noStrike">
                <a:solidFill>
                  <a:srgbClr val="000000"/>
                </a:solidFill>
                <a:latin typeface="Open Sans"/>
                <a:ea typeface="Open Sans"/>
              </a:rPr>
              <a:t> comune.capannoli@postacert.toscana.it</a:t>
            </a:r>
            <a:endParaRPr b="0" lang="it-IT" sz="4400" spc="-1" strike="noStrike">
              <a:latin typeface="Arial"/>
            </a:endParaRPr>
          </a:p>
        </p:txBody>
      </p:sp>
      <p:sp>
        <p:nvSpPr>
          <p:cNvPr id="239" name="Line 3"/>
          <p:cNvSpPr/>
          <p:nvPr/>
        </p:nvSpPr>
        <p:spPr>
          <a:xfrm>
            <a:off x="731520" y="5829120"/>
            <a:ext cx="10789920" cy="0"/>
          </a:xfrm>
          <a:prstGeom prst="line">
            <a:avLst/>
          </a:prstGeom>
          <a:ln w="19080">
            <a:solidFill>
              <a:srgbClr val="c0000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40" name="CustomShape 4"/>
          <p:cNvSpPr/>
          <p:nvPr/>
        </p:nvSpPr>
        <p:spPr>
          <a:xfrm>
            <a:off x="4384080" y="6104160"/>
            <a:ext cx="3923280" cy="394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it-IT" sz="2000" spc="-1" strike="noStrike">
                <a:solidFill>
                  <a:srgbClr val="808080"/>
                </a:solidFill>
                <a:latin typeface="Open Sans"/>
                <a:ea typeface="Open Sans"/>
              </a:rPr>
              <a:t>COMUNE DI </a:t>
            </a:r>
            <a:r>
              <a:rPr b="1" lang="it-IT" sz="2000" spc="-1" strike="noStrike">
                <a:solidFill>
                  <a:srgbClr val="c00000"/>
                </a:solidFill>
                <a:latin typeface="Open Sans"/>
                <a:ea typeface="Open Sans"/>
              </a:rPr>
              <a:t>CAPANNOLI</a:t>
            </a:r>
            <a:endParaRPr b="0" lang="it-IT" sz="2000" spc="-1" strike="noStrike">
              <a:latin typeface="Arial"/>
            </a:endParaRPr>
          </a:p>
        </p:txBody>
      </p:sp>
      <p:pic>
        <p:nvPicPr>
          <p:cNvPr id="241" name="Immagine 9" descr=""/>
          <p:cNvPicPr/>
          <p:nvPr/>
        </p:nvPicPr>
        <p:blipFill>
          <a:blip r:embed="rId1"/>
          <a:stretch/>
        </p:blipFill>
        <p:spPr>
          <a:xfrm>
            <a:off x="10716120" y="6343200"/>
            <a:ext cx="1245600" cy="361440"/>
          </a:xfrm>
          <a:prstGeom prst="rect">
            <a:avLst/>
          </a:prstGeom>
          <a:ln>
            <a:noFill/>
          </a:ln>
        </p:spPr>
      </p:pic>
      <p:pic>
        <p:nvPicPr>
          <p:cNvPr id="242" name="" descr=""/>
          <p:cNvPicPr/>
          <p:nvPr/>
        </p:nvPicPr>
        <p:blipFill>
          <a:blip r:embed="rId2"/>
          <a:stretch/>
        </p:blipFill>
        <p:spPr>
          <a:xfrm>
            <a:off x="3972600" y="5966640"/>
            <a:ext cx="563400" cy="80136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34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CustomShape 1"/>
          <p:cNvSpPr/>
          <p:nvPr/>
        </p:nvSpPr>
        <p:spPr>
          <a:xfrm>
            <a:off x="838080" y="365040"/>
            <a:ext cx="10514520" cy="936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 algn="ctr">
              <a:lnSpc>
                <a:spcPct val="90000"/>
              </a:lnSpc>
            </a:pPr>
            <a:r>
              <a:rPr b="1" lang="it-IT" sz="4400" spc="-1" strike="noStrike" u="sng">
                <a:solidFill>
                  <a:srgbClr val="000000"/>
                </a:solidFill>
                <a:uFillTx/>
                <a:latin typeface="Open Sans"/>
                <a:ea typeface="Open Sans"/>
              </a:rPr>
              <a:t>COSA OFFRE IL SERVIZIO</a:t>
            </a:r>
            <a:endParaRPr b="0" lang="it-IT" sz="4400" spc="-1" strike="noStrike">
              <a:latin typeface="Arial"/>
            </a:endParaRPr>
          </a:p>
        </p:txBody>
      </p:sp>
      <p:sp>
        <p:nvSpPr>
          <p:cNvPr id="94" name="CustomShape 2"/>
          <p:cNvSpPr/>
          <p:nvPr/>
        </p:nvSpPr>
        <p:spPr>
          <a:xfrm>
            <a:off x="838080" y="1486080"/>
            <a:ext cx="10514520" cy="4064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spcBef>
                <a:spcPts val="1001"/>
              </a:spcBef>
            </a:pPr>
            <a:r>
              <a:rPr b="1" lang="it-IT" sz="4000" spc="-1" strike="noStrike">
                <a:solidFill>
                  <a:srgbClr val="000000"/>
                </a:solidFill>
                <a:latin typeface="Calibri"/>
                <a:ea typeface="DejaVu Sans"/>
              </a:rPr>
              <a:t>Il</a:t>
            </a:r>
            <a:r>
              <a:rPr b="1" lang="it-IT" sz="3600" spc="-1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1" lang="it-IT" sz="4000" spc="-1" strike="noStrike">
                <a:solidFill>
                  <a:srgbClr val="000000"/>
                </a:solidFill>
                <a:latin typeface="Calibri"/>
                <a:ea typeface="DejaVu Sans"/>
              </a:rPr>
              <a:t>servizio</a:t>
            </a:r>
            <a:r>
              <a:rPr b="1" lang="it-IT" sz="3600" spc="-1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1" lang="it-IT" sz="4000" spc="-1" strike="noStrike">
                <a:solidFill>
                  <a:srgbClr val="000000"/>
                </a:solidFill>
                <a:latin typeface="Calibri"/>
                <a:ea typeface="DejaVu Sans"/>
              </a:rPr>
              <a:t>permette di avviare una pratica </a:t>
            </a:r>
            <a:br/>
            <a:r>
              <a:rPr b="1" lang="it-IT" sz="4000" spc="-1" strike="noStrike">
                <a:solidFill>
                  <a:srgbClr val="000000"/>
                </a:solidFill>
                <a:latin typeface="Calibri"/>
                <a:ea typeface="DejaVu Sans"/>
              </a:rPr>
              <a:t>di iscrizione all'interno del comune, di inviarla </a:t>
            </a:r>
            <a:br/>
            <a:r>
              <a:rPr b="1" lang="it-IT" sz="4000" spc="-1" strike="noStrike">
                <a:solidFill>
                  <a:srgbClr val="000000"/>
                </a:solidFill>
                <a:latin typeface="Calibri"/>
                <a:ea typeface="DejaVu Sans"/>
              </a:rPr>
              <a:t>all'ente e di monitorare lo stato della stessa. </a:t>
            </a:r>
            <a:endParaRPr b="0" lang="it-IT" sz="40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800"/>
              </a:spcBef>
            </a:pPr>
            <a:r>
              <a:rPr b="1" lang="it-IT" sz="4000" spc="-1" strike="noStrike">
                <a:solidFill>
                  <a:srgbClr val="000000"/>
                </a:solidFill>
                <a:latin typeface="Calibri"/>
                <a:ea typeface="DejaVu Sans"/>
              </a:rPr>
              <a:t>Prima di procedere il dichiarante può verificare</a:t>
            </a:r>
            <a:br/>
            <a:r>
              <a:rPr b="1" lang="it-IT" sz="4000" spc="-1" strike="noStrike">
                <a:solidFill>
                  <a:srgbClr val="000000"/>
                </a:solidFill>
                <a:latin typeface="Calibri"/>
                <a:ea typeface="DejaVu Sans"/>
              </a:rPr>
              <a:t> i propri dati e quelli dei familiari.</a:t>
            </a:r>
            <a:endParaRPr b="0" lang="it-IT" sz="4000" spc="-1" strike="noStrike">
              <a:latin typeface="Arial"/>
            </a:endParaRPr>
          </a:p>
        </p:txBody>
      </p:sp>
      <p:sp>
        <p:nvSpPr>
          <p:cNvPr id="95" name="Line 3"/>
          <p:cNvSpPr/>
          <p:nvPr/>
        </p:nvSpPr>
        <p:spPr>
          <a:xfrm>
            <a:off x="731520" y="5829120"/>
            <a:ext cx="10789920" cy="0"/>
          </a:xfrm>
          <a:prstGeom prst="line">
            <a:avLst/>
          </a:prstGeom>
          <a:ln w="19080">
            <a:solidFill>
              <a:srgbClr val="c0000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6" name="CustomShape 4"/>
          <p:cNvSpPr/>
          <p:nvPr/>
        </p:nvSpPr>
        <p:spPr>
          <a:xfrm>
            <a:off x="4384080" y="6104160"/>
            <a:ext cx="3923280" cy="394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it-IT" sz="2000" spc="-1" strike="noStrike">
                <a:solidFill>
                  <a:srgbClr val="808080"/>
                </a:solidFill>
                <a:latin typeface="Open Sans"/>
                <a:ea typeface="Open Sans"/>
              </a:rPr>
              <a:t>COMUNE DI </a:t>
            </a:r>
            <a:r>
              <a:rPr b="1" lang="it-IT" sz="2000" spc="-1" strike="noStrike">
                <a:solidFill>
                  <a:srgbClr val="c00000"/>
                </a:solidFill>
                <a:latin typeface="Open Sans"/>
                <a:ea typeface="Open Sans"/>
              </a:rPr>
              <a:t>CAPANNOLI</a:t>
            </a:r>
            <a:endParaRPr b="0" lang="it-IT" sz="2000" spc="-1" strike="noStrike">
              <a:latin typeface="Arial"/>
            </a:endParaRPr>
          </a:p>
        </p:txBody>
      </p:sp>
      <p:pic>
        <p:nvPicPr>
          <p:cNvPr id="97" name="Immagine 13" descr=""/>
          <p:cNvPicPr/>
          <p:nvPr/>
        </p:nvPicPr>
        <p:blipFill>
          <a:blip r:embed="rId1"/>
          <a:stretch/>
        </p:blipFill>
        <p:spPr>
          <a:xfrm>
            <a:off x="10716120" y="6343200"/>
            <a:ext cx="1245600" cy="361440"/>
          </a:xfrm>
          <a:prstGeom prst="rect">
            <a:avLst/>
          </a:prstGeom>
          <a:ln>
            <a:noFill/>
          </a:ln>
        </p:spPr>
      </p:pic>
      <p:pic>
        <p:nvPicPr>
          <p:cNvPr id="98" name="" descr=""/>
          <p:cNvPicPr/>
          <p:nvPr/>
        </p:nvPicPr>
        <p:blipFill>
          <a:blip r:embed="rId2"/>
          <a:stretch/>
        </p:blipFill>
        <p:spPr>
          <a:xfrm>
            <a:off x="3972600" y="5966640"/>
            <a:ext cx="563400" cy="80136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34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CustomShape 1"/>
          <p:cNvSpPr/>
          <p:nvPr/>
        </p:nvSpPr>
        <p:spPr>
          <a:xfrm>
            <a:off x="838080" y="365040"/>
            <a:ext cx="10514520" cy="936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 algn="ctr">
              <a:lnSpc>
                <a:spcPct val="90000"/>
              </a:lnSpc>
            </a:pPr>
            <a:r>
              <a:rPr b="1" lang="it-IT" sz="4400" spc="-1" strike="noStrike" u="sng">
                <a:solidFill>
                  <a:srgbClr val="000000"/>
                </a:solidFill>
                <a:uFillTx/>
                <a:latin typeface="Open Sans"/>
                <a:ea typeface="Open Sans"/>
              </a:rPr>
              <a:t>DOCUMENTI NECESSARI</a:t>
            </a:r>
            <a:endParaRPr b="0" lang="it-IT" sz="4400" spc="-1" strike="noStrike">
              <a:latin typeface="Arial"/>
            </a:endParaRPr>
          </a:p>
        </p:txBody>
      </p:sp>
      <p:sp>
        <p:nvSpPr>
          <p:cNvPr id="100" name="CustomShape 2"/>
          <p:cNvSpPr/>
          <p:nvPr/>
        </p:nvSpPr>
        <p:spPr>
          <a:xfrm>
            <a:off x="838080" y="1699200"/>
            <a:ext cx="10514520" cy="3374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marL="228600" indent="-227520" algn="ctr">
              <a:lnSpc>
                <a:spcPct val="90000"/>
              </a:lnSpc>
              <a:spcBef>
                <a:spcPts val="1001"/>
              </a:spcBef>
            </a:pPr>
            <a:r>
              <a:rPr b="1" lang="it-IT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Per ogni familiare sono richiesti:</a:t>
            </a:r>
            <a:endParaRPr b="0" lang="it-IT" sz="2800" spc="-1" strike="noStrike">
              <a:latin typeface="Arial"/>
            </a:endParaRPr>
          </a:p>
          <a:p>
            <a:pPr marL="228600" indent="-22752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1" lang="it-IT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Carta di identità</a:t>
            </a:r>
            <a:endParaRPr b="0" lang="it-IT" sz="2800" spc="-1" strike="noStrike">
              <a:latin typeface="Arial"/>
            </a:endParaRPr>
          </a:p>
          <a:p>
            <a:pPr marL="228600" indent="-22752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1" lang="it-IT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Estremi della patente</a:t>
            </a:r>
            <a:endParaRPr b="0" lang="it-IT" sz="2800" spc="-1" strike="noStrike">
              <a:latin typeface="Arial"/>
            </a:endParaRPr>
          </a:p>
          <a:p>
            <a:pPr marL="228600" indent="-2275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1" lang="it-IT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Targa dei veicoli posseduti</a:t>
            </a:r>
            <a:endParaRPr b="0" lang="it-IT" sz="2800" spc="-1" strike="noStrike">
              <a:latin typeface="Arial"/>
            </a:endParaRPr>
          </a:p>
          <a:p>
            <a:pPr marL="228600" indent="-2275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1" lang="it-IT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Permesso/carta di soggiorno (familiari con cittadinanza straniera)</a:t>
            </a:r>
            <a:endParaRPr b="0" lang="it-IT" sz="2800" spc="-1" strike="noStrike">
              <a:latin typeface="Arial"/>
            </a:endParaRPr>
          </a:p>
          <a:p>
            <a:pPr marL="228600" indent="-227520" algn="ctr">
              <a:lnSpc>
                <a:spcPct val="90000"/>
              </a:lnSpc>
              <a:spcBef>
                <a:spcPts val="1001"/>
              </a:spcBef>
            </a:pPr>
            <a:r>
              <a:rPr b="1" lang="it-IT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Minori:</a:t>
            </a:r>
            <a:endParaRPr b="0" lang="it-IT" sz="2800" spc="-1" strike="noStrike">
              <a:latin typeface="Arial"/>
            </a:endParaRPr>
          </a:p>
          <a:p>
            <a:pPr marL="228600" indent="-227520" algn="just">
              <a:lnSpc>
                <a:spcPct val="90000"/>
              </a:lnSpc>
              <a:spcBef>
                <a:spcPts val="1001"/>
              </a:spcBef>
            </a:pPr>
            <a:r>
              <a:rPr b="1" lang="it-IT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Se la dichiarazione di residenza interessa minori non accompagnati dai loro genitori/tutori, quest'ultimi devono allegare una dichiarazione firmata per confermare la dichiarazione di residenza.</a:t>
            </a:r>
            <a:endParaRPr b="0" lang="it-IT" sz="2800" spc="-1" strike="noStrike">
              <a:latin typeface="Arial"/>
            </a:endParaRPr>
          </a:p>
        </p:txBody>
      </p:sp>
      <p:sp>
        <p:nvSpPr>
          <p:cNvPr id="101" name="Line 3"/>
          <p:cNvSpPr/>
          <p:nvPr/>
        </p:nvSpPr>
        <p:spPr>
          <a:xfrm>
            <a:off x="731520" y="5829120"/>
            <a:ext cx="10789920" cy="0"/>
          </a:xfrm>
          <a:prstGeom prst="line">
            <a:avLst/>
          </a:prstGeom>
          <a:ln w="19080">
            <a:solidFill>
              <a:srgbClr val="c0000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02" name="CustomShape 4"/>
          <p:cNvSpPr/>
          <p:nvPr/>
        </p:nvSpPr>
        <p:spPr>
          <a:xfrm>
            <a:off x="4384080" y="6104160"/>
            <a:ext cx="3923280" cy="394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it-IT" sz="2000" spc="-1" strike="noStrike">
                <a:solidFill>
                  <a:srgbClr val="808080"/>
                </a:solidFill>
                <a:latin typeface="Open Sans"/>
                <a:ea typeface="Open Sans"/>
              </a:rPr>
              <a:t>COMUNE DI </a:t>
            </a:r>
            <a:r>
              <a:rPr b="1" lang="it-IT" sz="2000" spc="-1" strike="noStrike">
                <a:solidFill>
                  <a:srgbClr val="c00000"/>
                </a:solidFill>
                <a:latin typeface="Open Sans"/>
                <a:ea typeface="Open Sans"/>
              </a:rPr>
              <a:t>CAPANNOLI</a:t>
            </a:r>
            <a:endParaRPr b="0" lang="it-IT" sz="2000" spc="-1" strike="noStrike">
              <a:latin typeface="Arial"/>
            </a:endParaRPr>
          </a:p>
        </p:txBody>
      </p:sp>
      <p:pic>
        <p:nvPicPr>
          <p:cNvPr id="103" name="Immagine 11" descr=""/>
          <p:cNvPicPr/>
          <p:nvPr/>
        </p:nvPicPr>
        <p:blipFill>
          <a:blip r:embed="rId1"/>
          <a:stretch/>
        </p:blipFill>
        <p:spPr>
          <a:xfrm>
            <a:off x="10716120" y="6343200"/>
            <a:ext cx="1245600" cy="361440"/>
          </a:xfrm>
          <a:prstGeom prst="rect">
            <a:avLst/>
          </a:prstGeom>
          <a:ln>
            <a:noFill/>
          </a:ln>
        </p:spPr>
      </p:pic>
      <p:pic>
        <p:nvPicPr>
          <p:cNvPr id="104" name="" descr=""/>
          <p:cNvPicPr/>
          <p:nvPr/>
        </p:nvPicPr>
        <p:blipFill>
          <a:blip r:embed="rId2"/>
          <a:stretch/>
        </p:blipFill>
        <p:spPr>
          <a:xfrm>
            <a:off x="3972600" y="5966640"/>
            <a:ext cx="563400" cy="80136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34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CustomShape 1"/>
          <p:cNvSpPr/>
          <p:nvPr/>
        </p:nvSpPr>
        <p:spPr>
          <a:xfrm>
            <a:off x="838080" y="365040"/>
            <a:ext cx="10514520" cy="936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 algn="ctr">
              <a:lnSpc>
                <a:spcPct val="90000"/>
              </a:lnSpc>
            </a:pPr>
            <a:r>
              <a:rPr b="1" lang="it-IT" sz="4400" spc="-1" strike="noStrike" u="sng">
                <a:solidFill>
                  <a:srgbClr val="000000"/>
                </a:solidFill>
                <a:uFillTx/>
                <a:latin typeface="Open Sans"/>
                <a:ea typeface="Open Sans"/>
              </a:rPr>
              <a:t>OPERAZIONI PRELIMINARI</a:t>
            </a:r>
            <a:endParaRPr b="0" lang="it-IT" sz="4400" spc="-1" strike="noStrike">
              <a:latin typeface="Arial"/>
            </a:endParaRPr>
          </a:p>
        </p:txBody>
      </p:sp>
      <p:sp>
        <p:nvSpPr>
          <p:cNvPr id="106" name="CustomShape 2"/>
          <p:cNvSpPr/>
          <p:nvPr/>
        </p:nvSpPr>
        <p:spPr>
          <a:xfrm>
            <a:off x="838080" y="1303200"/>
            <a:ext cx="10514520" cy="4250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it-IT" sz="2200" spc="-1" strike="noStrike">
                <a:solidFill>
                  <a:srgbClr val="000000"/>
                </a:solidFill>
                <a:latin typeface="Calibri"/>
                <a:ea typeface="DejaVu Sans"/>
              </a:rPr>
              <a:t>Dati del nuovo indirizzo</a:t>
            </a:r>
            <a:endParaRPr b="0" lang="it-IT" sz="22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it-IT" sz="2200" spc="-1" strike="noStrike">
                <a:solidFill>
                  <a:srgbClr val="000000"/>
                </a:solidFill>
                <a:latin typeface="Calibri"/>
                <a:ea typeface="DejaVu Sans"/>
              </a:rPr>
              <a:t>Per dichiarare il nuovo indirizzo è necessario selezionarlo da una lista, non è possibile dichiararne uno nuovo.</a:t>
            </a:r>
            <a:endParaRPr b="0" lang="it-IT" sz="22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it-IT" sz="2200" spc="-1" strike="noStrike">
                <a:solidFill>
                  <a:srgbClr val="000000"/>
                </a:solidFill>
                <a:latin typeface="Calibri"/>
                <a:ea typeface="DejaVu Sans"/>
              </a:rPr>
              <a:t>Titolo di occupazione dell'immobile</a:t>
            </a:r>
            <a:endParaRPr b="0" lang="it-IT" sz="22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it-IT" sz="2200" spc="-1" strike="noStrike">
                <a:solidFill>
                  <a:srgbClr val="000000"/>
                </a:solidFill>
                <a:latin typeface="Calibri"/>
                <a:ea typeface="DejaVu Sans"/>
              </a:rPr>
              <a:t>E’ necessario dichiarare in base a quale condizione si occupa l'immobile di destinazione.</a:t>
            </a:r>
            <a:endParaRPr b="0" lang="it-IT" sz="22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it-IT" sz="2200" spc="-1" strike="noStrike">
                <a:solidFill>
                  <a:srgbClr val="000000"/>
                </a:solidFill>
                <a:latin typeface="Calibri"/>
                <a:ea typeface="DejaVu Sans"/>
              </a:rPr>
              <a:t>In base al titolo specificato potrebbe essere richiesti ulteriori documenti da allegare, come per esempio un contratto.</a:t>
            </a:r>
            <a:endParaRPr b="0" lang="it-IT" sz="22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it-IT" sz="2200" spc="-1" strike="noStrike">
                <a:solidFill>
                  <a:srgbClr val="000000"/>
                </a:solidFill>
                <a:latin typeface="Calibri"/>
                <a:ea typeface="DejaVu Sans"/>
              </a:rPr>
              <a:t>Aggregazione a un nucleo familiare</a:t>
            </a:r>
            <a:endParaRPr b="0" lang="it-IT" sz="22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it-IT" sz="2200" spc="-1" strike="noStrike">
                <a:solidFill>
                  <a:srgbClr val="000000"/>
                </a:solidFill>
                <a:latin typeface="Calibri"/>
                <a:ea typeface="DejaVu Sans"/>
              </a:rPr>
              <a:t>In alternativa al titolo di occupazione dell'immobile, è necessario dichiarare a quale nucleo familiare ci si unisce specificando il codice fiscale di uno dei componenti.</a:t>
            </a:r>
            <a:endParaRPr b="0" lang="it-IT" sz="22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it-IT" sz="2200" spc="-1" strike="noStrike">
                <a:solidFill>
                  <a:srgbClr val="000000"/>
                </a:solidFill>
                <a:latin typeface="Calibri"/>
                <a:ea typeface="DejaVu Sans"/>
              </a:rPr>
              <a:t>In quest'ultimo caso, è necessario specificare gli eventuali legami di parentela rispetto all'intestatario del nucleo familiare (o intestatario scheda).</a:t>
            </a:r>
            <a:endParaRPr b="0" lang="it-IT" sz="2200" spc="-1" strike="noStrike">
              <a:latin typeface="Arial"/>
            </a:endParaRPr>
          </a:p>
        </p:txBody>
      </p:sp>
      <p:sp>
        <p:nvSpPr>
          <p:cNvPr id="107" name="Line 3"/>
          <p:cNvSpPr/>
          <p:nvPr/>
        </p:nvSpPr>
        <p:spPr>
          <a:xfrm>
            <a:off x="731520" y="5829120"/>
            <a:ext cx="10789920" cy="0"/>
          </a:xfrm>
          <a:prstGeom prst="line">
            <a:avLst/>
          </a:prstGeom>
          <a:ln w="19080">
            <a:solidFill>
              <a:srgbClr val="c0000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08" name="CustomShape 4"/>
          <p:cNvSpPr/>
          <p:nvPr/>
        </p:nvSpPr>
        <p:spPr>
          <a:xfrm>
            <a:off x="4384080" y="6104160"/>
            <a:ext cx="3923280" cy="394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it-IT" sz="2000" spc="-1" strike="noStrike">
                <a:solidFill>
                  <a:srgbClr val="808080"/>
                </a:solidFill>
                <a:latin typeface="Open Sans"/>
                <a:ea typeface="Open Sans"/>
              </a:rPr>
              <a:t>COMUNE DI </a:t>
            </a:r>
            <a:r>
              <a:rPr b="1" lang="it-IT" sz="2000" spc="-1" strike="noStrike">
                <a:solidFill>
                  <a:srgbClr val="c00000"/>
                </a:solidFill>
                <a:latin typeface="Open Sans"/>
                <a:ea typeface="Open Sans"/>
              </a:rPr>
              <a:t>CAPANNOLI</a:t>
            </a:r>
            <a:endParaRPr b="0" lang="it-IT" sz="2000" spc="-1" strike="noStrike">
              <a:latin typeface="Arial"/>
            </a:endParaRPr>
          </a:p>
        </p:txBody>
      </p:sp>
      <p:pic>
        <p:nvPicPr>
          <p:cNvPr id="109" name="Immagine 11" descr=""/>
          <p:cNvPicPr/>
          <p:nvPr/>
        </p:nvPicPr>
        <p:blipFill>
          <a:blip r:embed="rId1"/>
          <a:stretch/>
        </p:blipFill>
        <p:spPr>
          <a:xfrm>
            <a:off x="10716120" y="6343200"/>
            <a:ext cx="1245600" cy="361440"/>
          </a:xfrm>
          <a:prstGeom prst="rect">
            <a:avLst/>
          </a:prstGeom>
          <a:ln>
            <a:noFill/>
          </a:ln>
        </p:spPr>
      </p:pic>
      <p:pic>
        <p:nvPicPr>
          <p:cNvPr id="110" name="" descr=""/>
          <p:cNvPicPr/>
          <p:nvPr/>
        </p:nvPicPr>
        <p:blipFill>
          <a:blip r:embed="rId2"/>
          <a:stretch/>
        </p:blipFill>
        <p:spPr>
          <a:xfrm>
            <a:off x="3972600" y="5966640"/>
            <a:ext cx="563400" cy="80136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34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CustomShape 1"/>
          <p:cNvSpPr/>
          <p:nvPr/>
        </p:nvSpPr>
        <p:spPr>
          <a:xfrm>
            <a:off x="838080" y="365040"/>
            <a:ext cx="10514520" cy="936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 algn="ctr">
              <a:lnSpc>
                <a:spcPct val="90000"/>
              </a:lnSpc>
            </a:pPr>
            <a:r>
              <a:rPr b="1" lang="it-IT" sz="4400" spc="-1" strike="noStrike" u="sng">
                <a:solidFill>
                  <a:srgbClr val="000000"/>
                </a:solidFill>
                <a:uFillTx/>
                <a:latin typeface="Open Sans"/>
                <a:ea typeface="Open Sans"/>
              </a:rPr>
              <a:t>OPERAZIONI PRELIMINARI</a:t>
            </a:r>
            <a:endParaRPr b="0" lang="it-IT" sz="4400" spc="-1" strike="noStrike">
              <a:latin typeface="Arial"/>
            </a:endParaRPr>
          </a:p>
        </p:txBody>
      </p:sp>
      <p:sp>
        <p:nvSpPr>
          <p:cNvPr id="112" name="CustomShape 2"/>
          <p:cNvSpPr/>
          <p:nvPr/>
        </p:nvSpPr>
        <p:spPr>
          <a:xfrm>
            <a:off x="838080" y="1699200"/>
            <a:ext cx="10514520" cy="3374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90000"/>
              </a:lnSpc>
              <a:spcBef>
                <a:spcPts val="1001"/>
              </a:spcBef>
            </a:pPr>
            <a:r>
              <a:rPr b="1" lang="it-IT" sz="3200" spc="-1" strike="noStrike" u="sng">
                <a:solidFill>
                  <a:srgbClr val="000000"/>
                </a:solidFill>
                <a:uFillTx/>
                <a:latin typeface="Open Sans"/>
                <a:ea typeface="Open Sans"/>
              </a:rPr>
              <a:t>ACCESSO TRAMITE SPID E CIE</a:t>
            </a:r>
            <a:endParaRPr b="0" lang="it-IT" sz="3200" spc="-1" strike="noStrike">
              <a:latin typeface="Arial"/>
            </a:endParaRPr>
          </a:p>
          <a:p>
            <a:pPr algn="just">
              <a:lnSpc>
                <a:spcPct val="90000"/>
              </a:lnSpc>
              <a:spcBef>
                <a:spcPts val="1001"/>
              </a:spcBef>
            </a:pPr>
            <a:r>
              <a:rPr b="0" lang="it-IT" sz="3200" spc="-1" strike="noStrike">
                <a:solidFill>
                  <a:srgbClr val="000000"/>
                </a:solidFill>
                <a:latin typeface="Open Sans"/>
                <a:ea typeface="Open Sans"/>
              </a:rPr>
              <a:t>Per poter accedere al portale, l’utente dovrà essere in possesso delle credenziali del </a:t>
            </a:r>
            <a:r>
              <a:rPr b="1" lang="it-IT" sz="3200" spc="-1" strike="noStrike">
                <a:solidFill>
                  <a:srgbClr val="000000"/>
                </a:solidFill>
                <a:latin typeface="Open Sans"/>
                <a:ea typeface="Open Sans"/>
              </a:rPr>
              <a:t>Sistema Pubblico di Identità Digitale</a:t>
            </a:r>
            <a:r>
              <a:rPr b="0" lang="it-IT" sz="3200" spc="-1" strike="noStrike">
                <a:solidFill>
                  <a:srgbClr val="000000"/>
                </a:solidFill>
                <a:latin typeface="Open Sans"/>
                <a:ea typeface="Open Sans"/>
              </a:rPr>
              <a:t> (SPID) o </a:t>
            </a:r>
            <a:r>
              <a:rPr b="1" lang="it-IT" sz="3200" spc="-1" strike="noStrike">
                <a:solidFill>
                  <a:srgbClr val="000000"/>
                </a:solidFill>
                <a:latin typeface="Open Sans"/>
                <a:ea typeface="Open Sans"/>
              </a:rPr>
              <a:t>Carta Identità Elettronica </a:t>
            </a:r>
            <a:r>
              <a:rPr b="0" lang="it-IT" sz="3200" spc="-1" strike="noStrike">
                <a:solidFill>
                  <a:srgbClr val="000000"/>
                </a:solidFill>
                <a:latin typeface="Open Sans"/>
                <a:ea typeface="Open Sans"/>
              </a:rPr>
              <a:t>(CIE). Tutte le informazioni relative a questo servizio possono essere reperite a questo link del Governo: </a:t>
            </a:r>
            <a:r>
              <a:rPr b="0" lang="it-IT" sz="3200" spc="-1" strike="noStrike" u="sng">
                <a:solidFill>
                  <a:srgbClr val="0563c1"/>
                </a:solidFill>
                <a:uFillTx/>
                <a:latin typeface="Open Sans"/>
                <a:ea typeface="Open Sans"/>
                <a:hlinkClick r:id="rId1"/>
              </a:rPr>
              <a:t>https://www.spid.gov.it</a:t>
            </a:r>
            <a:r>
              <a:rPr b="0" lang="it-IT" sz="3200" spc="-1" strike="noStrike" u="sng">
                <a:solidFill>
                  <a:srgbClr val="0563c1"/>
                </a:solidFill>
                <a:uFillTx/>
                <a:latin typeface="Open Sans"/>
                <a:ea typeface="Open Sans"/>
                <a:hlinkClick r:id="rId2"/>
              </a:rPr>
              <a:t>/</a:t>
            </a:r>
            <a:endParaRPr b="0" lang="it-IT" sz="3200" spc="-1" strike="noStrike">
              <a:latin typeface="Arial"/>
            </a:endParaRPr>
          </a:p>
        </p:txBody>
      </p:sp>
      <p:sp>
        <p:nvSpPr>
          <p:cNvPr id="113" name="Line 3"/>
          <p:cNvSpPr/>
          <p:nvPr/>
        </p:nvSpPr>
        <p:spPr>
          <a:xfrm>
            <a:off x="731520" y="5829120"/>
            <a:ext cx="10789920" cy="0"/>
          </a:xfrm>
          <a:prstGeom prst="line">
            <a:avLst/>
          </a:prstGeom>
          <a:ln w="19080">
            <a:solidFill>
              <a:srgbClr val="c0000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14" name="CustomShape 4"/>
          <p:cNvSpPr/>
          <p:nvPr/>
        </p:nvSpPr>
        <p:spPr>
          <a:xfrm>
            <a:off x="4384080" y="6104160"/>
            <a:ext cx="3923280" cy="394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it-IT" sz="2000" spc="-1" strike="noStrike">
                <a:solidFill>
                  <a:srgbClr val="808080"/>
                </a:solidFill>
                <a:latin typeface="Open Sans"/>
                <a:ea typeface="Open Sans"/>
              </a:rPr>
              <a:t>COMUNE DI </a:t>
            </a:r>
            <a:r>
              <a:rPr b="1" lang="it-IT" sz="2000" spc="-1" strike="noStrike">
                <a:solidFill>
                  <a:srgbClr val="c00000"/>
                </a:solidFill>
                <a:latin typeface="Open Sans"/>
                <a:ea typeface="Open Sans"/>
              </a:rPr>
              <a:t>CAPANNOLI</a:t>
            </a:r>
            <a:endParaRPr b="0" lang="it-IT" sz="2000" spc="-1" strike="noStrike">
              <a:latin typeface="Arial"/>
            </a:endParaRPr>
          </a:p>
        </p:txBody>
      </p:sp>
      <p:pic>
        <p:nvPicPr>
          <p:cNvPr id="115" name="Immagine 11" descr=""/>
          <p:cNvPicPr/>
          <p:nvPr/>
        </p:nvPicPr>
        <p:blipFill>
          <a:blip r:embed="rId3"/>
          <a:stretch/>
        </p:blipFill>
        <p:spPr>
          <a:xfrm>
            <a:off x="10716120" y="6343200"/>
            <a:ext cx="1245600" cy="361440"/>
          </a:xfrm>
          <a:prstGeom prst="rect">
            <a:avLst/>
          </a:prstGeom>
          <a:ln>
            <a:noFill/>
          </a:ln>
        </p:spPr>
      </p:pic>
      <p:pic>
        <p:nvPicPr>
          <p:cNvPr id="116" name="" descr=""/>
          <p:cNvPicPr/>
          <p:nvPr/>
        </p:nvPicPr>
        <p:blipFill>
          <a:blip r:embed="rId4"/>
          <a:stretch/>
        </p:blipFill>
        <p:spPr>
          <a:xfrm>
            <a:off x="3972600" y="5966640"/>
            <a:ext cx="563400" cy="80136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34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CustomShape 1"/>
          <p:cNvSpPr/>
          <p:nvPr/>
        </p:nvSpPr>
        <p:spPr>
          <a:xfrm>
            <a:off x="838080" y="365040"/>
            <a:ext cx="10514520" cy="936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 algn="ctr">
              <a:lnSpc>
                <a:spcPct val="90000"/>
              </a:lnSpc>
            </a:pPr>
            <a:r>
              <a:rPr b="1" lang="it-IT" sz="4400" spc="-1" strike="noStrike" u="sng">
                <a:solidFill>
                  <a:srgbClr val="000000"/>
                </a:solidFill>
                <a:uFillTx/>
                <a:latin typeface="Open Sans"/>
                <a:ea typeface="Open Sans"/>
              </a:rPr>
              <a:t>ACCESSO AL PORTALE</a:t>
            </a:r>
            <a:endParaRPr b="0" lang="it-IT" sz="4400" spc="-1" strike="noStrike">
              <a:latin typeface="Arial"/>
            </a:endParaRPr>
          </a:p>
        </p:txBody>
      </p:sp>
      <p:pic>
        <p:nvPicPr>
          <p:cNvPr id="118" name="Segnaposto contenuto 11" descr=""/>
          <p:cNvPicPr/>
          <p:nvPr/>
        </p:nvPicPr>
        <p:blipFill>
          <a:blip r:embed="rId1"/>
          <a:stretch/>
        </p:blipFill>
        <p:spPr>
          <a:xfrm>
            <a:off x="945000" y="1302840"/>
            <a:ext cx="9752400" cy="3932640"/>
          </a:xfrm>
          <a:prstGeom prst="rect">
            <a:avLst/>
          </a:prstGeom>
          <a:ln>
            <a:noFill/>
          </a:ln>
        </p:spPr>
      </p:pic>
      <p:sp>
        <p:nvSpPr>
          <p:cNvPr id="119" name="CustomShape 2"/>
          <p:cNvSpPr/>
          <p:nvPr/>
        </p:nvSpPr>
        <p:spPr>
          <a:xfrm rot="20431200">
            <a:off x="7865640" y="3640680"/>
            <a:ext cx="3311640" cy="978480"/>
          </a:xfrm>
          <a:prstGeom prst="leftArrow">
            <a:avLst>
              <a:gd name="adj1" fmla="val 50000"/>
              <a:gd name="adj2" fmla="val 80352"/>
            </a:avLst>
          </a:prstGeom>
          <a:solidFill>
            <a:srgbClr val="c00000"/>
          </a:solidFill>
          <a:ln>
            <a:solidFill>
              <a:srgbClr val="c0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it-IT" sz="1400" spc="-1" strike="noStrike">
                <a:solidFill>
                  <a:srgbClr val="ffffff"/>
                </a:solidFill>
                <a:latin typeface="Open Sans"/>
                <a:ea typeface="Open Sans"/>
              </a:rPr>
              <a:t>       </a:t>
            </a:r>
            <a:r>
              <a:rPr b="1" lang="it-IT" sz="1400" spc="-1" strike="noStrike">
                <a:solidFill>
                  <a:srgbClr val="ffffff"/>
                </a:solidFill>
                <a:latin typeface="Open Sans"/>
                <a:ea typeface="Open Sans"/>
              </a:rPr>
              <a:t>CLICCARE SUL BOTTONE</a:t>
            </a:r>
            <a:endParaRPr b="0" lang="it-IT" sz="1400" spc="-1" strike="noStrike">
              <a:latin typeface="Arial"/>
            </a:endParaRPr>
          </a:p>
        </p:txBody>
      </p:sp>
      <p:sp>
        <p:nvSpPr>
          <p:cNvPr id="120" name="Line 3"/>
          <p:cNvSpPr/>
          <p:nvPr/>
        </p:nvSpPr>
        <p:spPr>
          <a:xfrm>
            <a:off x="731520" y="5829120"/>
            <a:ext cx="10789920" cy="0"/>
          </a:xfrm>
          <a:prstGeom prst="line">
            <a:avLst/>
          </a:prstGeom>
          <a:ln w="19080">
            <a:solidFill>
              <a:srgbClr val="c0000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1" name="CustomShape 4"/>
          <p:cNvSpPr/>
          <p:nvPr/>
        </p:nvSpPr>
        <p:spPr>
          <a:xfrm>
            <a:off x="4384080" y="6104160"/>
            <a:ext cx="3923280" cy="394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it-IT" sz="2000" spc="-1" strike="noStrike">
                <a:solidFill>
                  <a:srgbClr val="808080"/>
                </a:solidFill>
                <a:latin typeface="Open Sans"/>
                <a:ea typeface="Open Sans"/>
              </a:rPr>
              <a:t>COMUNE DI </a:t>
            </a:r>
            <a:r>
              <a:rPr b="1" lang="it-IT" sz="2000" spc="-1" strike="noStrike">
                <a:solidFill>
                  <a:srgbClr val="c00000"/>
                </a:solidFill>
                <a:latin typeface="Open Sans"/>
                <a:ea typeface="Open Sans"/>
              </a:rPr>
              <a:t>CAPANNOLI</a:t>
            </a:r>
            <a:endParaRPr b="0" lang="it-IT" sz="2000" spc="-1" strike="noStrike">
              <a:latin typeface="Arial"/>
            </a:endParaRPr>
          </a:p>
        </p:txBody>
      </p:sp>
      <p:pic>
        <p:nvPicPr>
          <p:cNvPr id="122" name="Immagine 14" descr=""/>
          <p:cNvPicPr/>
          <p:nvPr/>
        </p:nvPicPr>
        <p:blipFill>
          <a:blip r:embed="rId2"/>
          <a:stretch/>
        </p:blipFill>
        <p:spPr>
          <a:xfrm>
            <a:off x="10716120" y="6343200"/>
            <a:ext cx="1245600" cy="361440"/>
          </a:xfrm>
          <a:prstGeom prst="rect">
            <a:avLst/>
          </a:prstGeom>
          <a:ln>
            <a:noFill/>
          </a:ln>
        </p:spPr>
      </p:pic>
      <p:pic>
        <p:nvPicPr>
          <p:cNvPr id="123" name="" descr=""/>
          <p:cNvPicPr/>
          <p:nvPr/>
        </p:nvPicPr>
        <p:blipFill>
          <a:blip r:embed="rId3"/>
          <a:stretch/>
        </p:blipFill>
        <p:spPr>
          <a:xfrm>
            <a:off x="3972600" y="5966640"/>
            <a:ext cx="563400" cy="80136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34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CustomShape 1"/>
          <p:cNvSpPr/>
          <p:nvPr/>
        </p:nvSpPr>
        <p:spPr>
          <a:xfrm>
            <a:off x="838080" y="365040"/>
            <a:ext cx="10514520" cy="936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 algn="ctr">
              <a:lnSpc>
                <a:spcPct val="90000"/>
              </a:lnSpc>
            </a:pPr>
            <a:r>
              <a:rPr b="1" lang="it-IT" sz="4400" spc="-1" strike="noStrike" u="sng">
                <a:solidFill>
                  <a:srgbClr val="000000"/>
                </a:solidFill>
                <a:uFillTx/>
                <a:latin typeface="Open Sans"/>
                <a:ea typeface="Open Sans"/>
              </a:rPr>
              <a:t>ACCESSO AL PORTALE</a:t>
            </a:r>
            <a:endParaRPr b="0" lang="it-IT" sz="4400" spc="-1" strike="noStrike">
              <a:latin typeface="Arial"/>
            </a:endParaRPr>
          </a:p>
        </p:txBody>
      </p:sp>
      <p:sp>
        <p:nvSpPr>
          <p:cNvPr id="125" name="CustomShape 2"/>
          <p:cNvSpPr/>
          <p:nvPr/>
        </p:nvSpPr>
        <p:spPr>
          <a:xfrm>
            <a:off x="784800" y="2123280"/>
            <a:ext cx="10621080" cy="1990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 algn="just">
              <a:lnSpc>
                <a:spcPct val="90000"/>
              </a:lnSpc>
              <a:spcBef>
                <a:spcPts val="1001"/>
              </a:spcBef>
            </a:pPr>
            <a:r>
              <a:rPr b="0" lang="it-IT" sz="3200" spc="-1" strike="noStrike">
                <a:solidFill>
                  <a:srgbClr val="000000"/>
                </a:solidFill>
                <a:latin typeface="Open Sans"/>
                <a:ea typeface="Open Sans"/>
              </a:rPr>
              <a:t>Seguire poi le istruzioni relative all’autorizzazione all’accesso del servizio SPID o C.I.E. (diverse a seconda del livello di sicurezza scelto durante l’attivazione del servizio).</a:t>
            </a:r>
            <a:endParaRPr b="0" lang="it-IT" sz="3200" spc="-1" strike="noStrike">
              <a:latin typeface="Arial"/>
            </a:endParaRPr>
          </a:p>
        </p:txBody>
      </p:sp>
      <p:sp>
        <p:nvSpPr>
          <p:cNvPr id="126" name="Line 3"/>
          <p:cNvSpPr/>
          <p:nvPr/>
        </p:nvSpPr>
        <p:spPr>
          <a:xfrm>
            <a:off x="731520" y="5829120"/>
            <a:ext cx="10789920" cy="0"/>
          </a:xfrm>
          <a:prstGeom prst="line">
            <a:avLst/>
          </a:prstGeom>
          <a:ln w="19080">
            <a:solidFill>
              <a:srgbClr val="c0000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7" name="CustomShape 4"/>
          <p:cNvSpPr/>
          <p:nvPr/>
        </p:nvSpPr>
        <p:spPr>
          <a:xfrm>
            <a:off x="4384080" y="6104160"/>
            <a:ext cx="3923280" cy="394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it-IT" sz="2000" spc="-1" strike="noStrike">
                <a:solidFill>
                  <a:srgbClr val="808080"/>
                </a:solidFill>
                <a:latin typeface="Open Sans"/>
                <a:ea typeface="Open Sans"/>
              </a:rPr>
              <a:t>COMUNE DI </a:t>
            </a:r>
            <a:r>
              <a:rPr b="1" lang="it-IT" sz="2000" spc="-1" strike="noStrike">
                <a:solidFill>
                  <a:srgbClr val="c00000"/>
                </a:solidFill>
                <a:latin typeface="Open Sans"/>
                <a:ea typeface="Open Sans"/>
              </a:rPr>
              <a:t>CAPANNOLI</a:t>
            </a:r>
            <a:endParaRPr b="0" lang="it-IT" sz="2000" spc="-1" strike="noStrike">
              <a:latin typeface="Arial"/>
            </a:endParaRPr>
          </a:p>
        </p:txBody>
      </p:sp>
      <p:pic>
        <p:nvPicPr>
          <p:cNvPr id="128" name="Immagine 12" descr=""/>
          <p:cNvPicPr/>
          <p:nvPr/>
        </p:nvPicPr>
        <p:blipFill>
          <a:blip r:embed="rId1"/>
          <a:stretch/>
        </p:blipFill>
        <p:spPr>
          <a:xfrm>
            <a:off x="10716120" y="6343200"/>
            <a:ext cx="1245600" cy="361440"/>
          </a:xfrm>
          <a:prstGeom prst="rect">
            <a:avLst/>
          </a:prstGeom>
          <a:ln>
            <a:noFill/>
          </a:ln>
        </p:spPr>
      </p:pic>
      <p:pic>
        <p:nvPicPr>
          <p:cNvPr id="129" name="" descr=""/>
          <p:cNvPicPr/>
          <p:nvPr/>
        </p:nvPicPr>
        <p:blipFill>
          <a:blip r:embed="rId2"/>
          <a:stretch/>
        </p:blipFill>
        <p:spPr>
          <a:xfrm>
            <a:off x="3972600" y="5966640"/>
            <a:ext cx="563400" cy="80136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34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CustomShape 1"/>
          <p:cNvSpPr/>
          <p:nvPr/>
        </p:nvSpPr>
        <p:spPr>
          <a:xfrm>
            <a:off x="838080" y="365040"/>
            <a:ext cx="10514520" cy="936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 algn="ctr">
              <a:lnSpc>
                <a:spcPct val="90000"/>
              </a:lnSpc>
            </a:pPr>
            <a:r>
              <a:rPr b="1" lang="it-IT" sz="4400" spc="-1" strike="noStrike" u="sng">
                <a:solidFill>
                  <a:srgbClr val="000000"/>
                </a:solidFill>
                <a:uFillTx/>
                <a:latin typeface="Open Sans"/>
                <a:ea typeface="Open Sans"/>
              </a:rPr>
              <a:t>MENU PRINCIPALE</a:t>
            </a:r>
            <a:endParaRPr b="0" lang="it-IT" sz="4400" spc="-1" strike="noStrike">
              <a:latin typeface="Arial"/>
            </a:endParaRPr>
          </a:p>
        </p:txBody>
      </p:sp>
      <p:sp>
        <p:nvSpPr>
          <p:cNvPr id="131" name="CustomShape 2"/>
          <p:cNvSpPr/>
          <p:nvPr/>
        </p:nvSpPr>
        <p:spPr>
          <a:xfrm>
            <a:off x="868680" y="1278360"/>
            <a:ext cx="10514520" cy="843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50000"/>
              </a:lnSpc>
            </a:pPr>
            <a:r>
              <a:rPr b="0" lang="it-IT" sz="2800" spc="-1" strike="noStrike">
                <a:solidFill>
                  <a:srgbClr val="000000"/>
                </a:solidFill>
                <a:latin typeface="Open Sans"/>
                <a:ea typeface="Open Sans"/>
              </a:rPr>
              <a:t>Da questa schermata si possono selezionare i servizi forniti. </a:t>
            </a:r>
            <a:endParaRPr b="0" lang="it-IT" sz="2800" spc="-1" strike="noStrike">
              <a:latin typeface="Arial"/>
            </a:endParaRPr>
          </a:p>
        </p:txBody>
      </p:sp>
      <p:sp>
        <p:nvSpPr>
          <p:cNvPr id="132" name="Line 3"/>
          <p:cNvSpPr/>
          <p:nvPr/>
        </p:nvSpPr>
        <p:spPr>
          <a:xfrm>
            <a:off x="731520" y="5829120"/>
            <a:ext cx="10789920" cy="0"/>
          </a:xfrm>
          <a:prstGeom prst="line">
            <a:avLst/>
          </a:prstGeom>
          <a:ln w="19080">
            <a:solidFill>
              <a:srgbClr val="c0000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3" name="CustomShape 4"/>
          <p:cNvSpPr/>
          <p:nvPr/>
        </p:nvSpPr>
        <p:spPr>
          <a:xfrm>
            <a:off x="4384080" y="6104160"/>
            <a:ext cx="3923280" cy="394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it-IT" sz="2000" spc="-1" strike="noStrike">
                <a:solidFill>
                  <a:srgbClr val="808080"/>
                </a:solidFill>
                <a:latin typeface="Open Sans"/>
                <a:ea typeface="Open Sans"/>
              </a:rPr>
              <a:t>COMUNE DI </a:t>
            </a:r>
            <a:r>
              <a:rPr b="1" lang="it-IT" sz="2000" spc="-1" strike="noStrike">
                <a:solidFill>
                  <a:srgbClr val="c00000"/>
                </a:solidFill>
                <a:latin typeface="Open Sans"/>
                <a:ea typeface="Open Sans"/>
              </a:rPr>
              <a:t>CAPANNOLI</a:t>
            </a:r>
            <a:endParaRPr b="0" lang="it-IT" sz="2000" spc="-1" strike="noStrike">
              <a:latin typeface="Arial"/>
            </a:endParaRPr>
          </a:p>
        </p:txBody>
      </p:sp>
      <p:pic>
        <p:nvPicPr>
          <p:cNvPr id="134" name="Immagine 16" descr=""/>
          <p:cNvPicPr/>
          <p:nvPr/>
        </p:nvPicPr>
        <p:blipFill>
          <a:blip r:embed="rId1"/>
          <a:stretch/>
        </p:blipFill>
        <p:spPr>
          <a:xfrm>
            <a:off x="10716120" y="6343200"/>
            <a:ext cx="1245600" cy="361440"/>
          </a:xfrm>
          <a:prstGeom prst="rect">
            <a:avLst/>
          </a:prstGeom>
          <a:ln>
            <a:noFill/>
          </a:ln>
        </p:spPr>
      </p:pic>
      <p:pic>
        <p:nvPicPr>
          <p:cNvPr id="135" name="Picture 2" descr=""/>
          <p:cNvPicPr/>
          <p:nvPr/>
        </p:nvPicPr>
        <p:blipFill>
          <a:blip r:embed="rId2"/>
          <a:stretch/>
        </p:blipFill>
        <p:spPr>
          <a:xfrm>
            <a:off x="1744200" y="1990440"/>
            <a:ext cx="8778960" cy="3826440"/>
          </a:xfrm>
          <a:prstGeom prst="rect">
            <a:avLst/>
          </a:prstGeom>
          <a:ln w="9360">
            <a:noFill/>
          </a:ln>
        </p:spPr>
      </p:pic>
      <p:sp>
        <p:nvSpPr>
          <p:cNvPr id="136" name="CustomShape 5"/>
          <p:cNvSpPr/>
          <p:nvPr/>
        </p:nvSpPr>
        <p:spPr>
          <a:xfrm rot="11613600">
            <a:off x="8029080" y="4761000"/>
            <a:ext cx="844200" cy="145080"/>
          </a:xfrm>
          <a:prstGeom prst="leftArrow">
            <a:avLst>
              <a:gd name="adj1" fmla="val 50000"/>
              <a:gd name="adj2" fmla="val 80352"/>
            </a:avLst>
          </a:prstGeom>
          <a:solidFill>
            <a:srgbClr val="c00000"/>
          </a:solidFill>
          <a:ln>
            <a:solidFill>
              <a:srgbClr val="c0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37" name="" descr=""/>
          <p:cNvPicPr/>
          <p:nvPr/>
        </p:nvPicPr>
        <p:blipFill>
          <a:blip r:embed="rId3"/>
          <a:stretch/>
        </p:blipFill>
        <p:spPr>
          <a:xfrm>
            <a:off x="3972600" y="5966640"/>
            <a:ext cx="563400" cy="80136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34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1490</TotalTime>
  <Application>LibreOffice/6.2.1.2$Windows_X86_64 LibreOffice_project/7bcb35dc3024a62dea0caee87020152d1ee96e71</Application>
  <Words>1114</Words>
  <Paragraphs>126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2020-07-15T14:35:49Z</dcterms:created>
  <dc:creator>Dani Marco</dc:creator>
  <dc:description/>
  <dc:language>it-IT</dc:language>
  <cp:lastModifiedBy/>
  <dcterms:modified xsi:type="dcterms:W3CDTF">2022-03-08T12:18:20Z</dcterms:modified>
  <cp:revision>110</cp:revision>
  <dc:subject/>
  <dc:title>CERTIFICAZIONE ONLINE SERVIZI DEMOGRAFICI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12.0000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1</vt:i4>
  </property>
  <property fmtid="{D5CDD505-2E9C-101B-9397-08002B2CF9AE}" pid="8" name="PresentationFormat">
    <vt:lpwstr>Personalizzato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24</vt:i4>
  </property>
</Properties>
</file>